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259" r:id="rId2"/>
    <p:sldId id="346" r:id="rId3"/>
    <p:sldId id="362" r:id="rId4"/>
    <p:sldId id="363" r:id="rId5"/>
    <p:sldId id="364" r:id="rId6"/>
    <p:sldId id="365" r:id="rId7"/>
    <p:sldId id="366" r:id="rId8"/>
    <p:sldId id="367" r:id="rId9"/>
    <p:sldId id="358" r:id="rId10"/>
    <p:sldId id="370" r:id="rId11"/>
    <p:sldId id="369" r:id="rId12"/>
    <p:sldId id="368" r:id="rId13"/>
    <p:sldId id="359" r:id="rId14"/>
    <p:sldId id="360" r:id="rId15"/>
    <p:sldId id="361" r:id="rId16"/>
    <p:sldId id="371" r:id="rId17"/>
    <p:sldId id="372" r:id="rId18"/>
    <p:sldId id="356" r:id="rId19"/>
    <p:sldId id="357" r:id="rId20"/>
  </p:sldIdLst>
  <p:sldSz cx="9144000" cy="6858000" type="screen4x3"/>
  <p:notesSz cx="6807200" cy="9939338"/>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DF"/>
    <a:srgbClr val="99CCFF"/>
    <a:srgbClr val="CC99FF"/>
    <a:srgbClr val="9966FF"/>
    <a:srgbClr val="CC3399"/>
    <a:srgbClr val="990099"/>
    <a:srgbClr val="66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7727" autoAdjust="0"/>
  </p:normalViewPr>
  <p:slideViewPr>
    <p:cSldViewPr>
      <p:cViewPr>
        <p:scale>
          <a:sx n="66" d="100"/>
          <a:sy n="66" d="100"/>
        </p:scale>
        <p:origin x="-1434" y="42"/>
      </p:cViewPr>
      <p:guideLst>
        <p:guide orient="horz" pos="40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50263"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913981">
              <a:defRPr sz="1200"/>
            </a:lvl1pPr>
          </a:lstStyle>
          <a:p>
            <a:pPr>
              <a:defRPr/>
            </a:pPr>
            <a:endParaRPr lang="en-AU"/>
          </a:p>
        </p:txBody>
      </p:sp>
      <p:sp>
        <p:nvSpPr>
          <p:cNvPr id="3" name="Date Placeholder 2"/>
          <p:cNvSpPr>
            <a:spLocks noGrp="1"/>
          </p:cNvSpPr>
          <p:nvPr>
            <p:ph type="dt" sz="quarter" idx="1"/>
          </p:nvPr>
        </p:nvSpPr>
        <p:spPr bwMode="auto">
          <a:xfrm>
            <a:off x="3855349" y="0"/>
            <a:ext cx="2950263"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913981">
              <a:defRPr sz="1200"/>
            </a:lvl1pPr>
          </a:lstStyle>
          <a:p>
            <a:pPr>
              <a:defRPr/>
            </a:pPr>
            <a:fld id="{C0DEEC12-C618-4154-9603-7E2D035ED017}" type="datetimeFigureOut">
              <a:rPr lang="en-US"/>
              <a:pPr>
                <a:defRPr/>
              </a:pPr>
              <a:t>5/14/2016</a:t>
            </a:fld>
            <a:endParaRPr lang="en-US"/>
          </a:p>
        </p:txBody>
      </p:sp>
      <p:sp>
        <p:nvSpPr>
          <p:cNvPr id="4" name="Footer Placeholder 3"/>
          <p:cNvSpPr>
            <a:spLocks noGrp="1"/>
          </p:cNvSpPr>
          <p:nvPr>
            <p:ph type="ftr" sz="quarter" idx="2"/>
          </p:nvPr>
        </p:nvSpPr>
        <p:spPr bwMode="auto">
          <a:xfrm>
            <a:off x="0" y="9440864"/>
            <a:ext cx="2950263" cy="496887"/>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913981">
              <a:defRPr sz="1200"/>
            </a:lvl1pPr>
          </a:lstStyle>
          <a:p>
            <a:pPr>
              <a:defRPr/>
            </a:pPr>
            <a:endParaRPr lang="en-AU"/>
          </a:p>
        </p:txBody>
      </p:sp>
      <p:sp>
        <p:nvSpPr>
          <p:cNvPr id="5" name="Slide Number Placeholder 4"/>
          <p:cNvSpPr>
            <a:spLocks noGrp="1"/>
          </p:cNvSpPr>
          <p:nvPr>
            <p:ph type="sldNum" sz="quarter" idx="3"/>
          </p:nvPr>
        </p:nvSpPr>
        <p:spPr bwMode="auto">
          <a:xfrm>
            <a:off x="3855349" y="9440864"/>
            <a:ext cx="2950263" cy="496887"/>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913981">
              <a:defRPr sz="1200"/>
            </a:lvl1pPr>
          </a:lstStyle>
          <a:p>
            <a:pPr>
              <a:defRPr/>
            </a:pPr>
            <a:fld id="{74961C76-29BC-4ADF-A8D9-77966D179F11}" type="slidenum">
              <a:rPr lang="en-US"/>
              <a:pPr>
                <a:defRPr/>
              </a:pPr>
              <a:t>‹#›</a:t>
            </a:fld>
            <a:endParaRPr lang="en-US"/>
          </a:p>
        </p:txBody>
      </p:sp>
    </p:spTree>
    <p:extLst>
      <p:ext uri="{BB962C8B-B14F-4D97-AF65-F5344CB8AC3E}">
        <p14:creationId xmlns:p14="http://schemas.microsoft.com/office/powerpoint/2010/main" val="297054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0263"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913981">
              <a:defRPr sz="1200"/>
            </a:lvl1pPr>
          </a:lstStyle>
          <a:p>
            <a:pPr>
              <a:defRPr/>
            </a:pPr>
            <a:endParaRPr lang="en-AU"/>
          </a:p>
        </p:txBody>
      </p:sp>
      <p:sp>
        <p:nvSpPr>
          <p:cNvPr id="3075" name="Rectangle 3"/>
          <p:cNvSpPr>
            <a:spLocks noGrp="1" noChangeArrowheads="1"/>
          </p:cNvSpPr>
          <p:nvPr>
            <p:ph type="dt" idx="1"/>
          </p:nvPr>
        </p:nvSpPr>
        <p:spPr bwMode="auto">
          <a:xfrm>
            <a:off x="3856938" y="0"/>
            <a:ext cx="2950263"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913981">
              <a:defRPr sz="1200"/>
            </a:lvl1pPr>
          </a:lstStyle>
          <a:p>
            <a:pPr>
              <a:defRPr/>
            </a:pPr>
            <a:endParaRPr lang="en-AU"/>
          </a:p>
        </p:txBody>
      </p:sp>
      <p:sp>
        <p:nvSpPr>
          <p:cNvPr id="22532"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262" y="4721225"/>
            <a:ext cx="4990677" cy="44719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42450"/>
            <a:ext cx="2950263" cy="496888"/>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913981">
              <a:defRPr sz="1200"/>
            </a:lvl1pPr>
          </a:lstStyle>
          <a:p>
            <a:pPr>
              <a:defRPr/>
            </a:pPr>
            <a:endParaRPr lang="en-AU"/>
          </a:p>
        </p:txBody>
      </p:sp>
      <p:sp>
        <p:nvSpPr>
          <p:cNvPr id="3079" name="Rectangle 7"/>
          <p:cNvSpPr>
            <a:spLocks noGrp="1" noChangeArrowheads="1"/>
          </p:cNvSpPr>
          <p:nvPr>
            <p:ph type="sldNum" sz="quarter" idx="5"/>
          </p:nvPr>
        </p:nvSpPr>
        <p:spPr bwMode="auto">
          <a:xfrm>
            <a:off x="3856938" y="9442450"/>
            <a:ext cx="2950263" cy="496888"/>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913981">
              <a:defRPr sz="1200"/>
            </a:lvl1pPr>
          </a:lstStyle>
          <a:p>
            <a:pPr>
              <a:defRPr/>
            </a:pPr>
            <a:fld id="{DC123259-A848-4A57-A69E-3B3E4269AEDF}" type="slidenum">
              <a:rPr lang="en-US"/>
              <a:pPr>
                <a:defRPr/>
              </a:pPr>
              <a:t>‹#›</a:t>
            </a:fld>
            <a:endParaRPr lang="en-US"/>
          </a:p>
        </p:txBody>
      </p:sp>
    </p:spTree>
    <p:extLst>
      <p:ext uri="{BB962C8B-B14F-4D97-AF65-F5344CB8AC3E}">
        <p14:creationId xmlns:p14="http://schemas.microsoft.com/office/powerpoint/2010/main" val="2646561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2813"/>
            <a:fld id="{73846DAE-4D06-46E1-A6A3-BE2FC9321677}" type="slidenum">
              <a:rPr lang="en-AU" smtClean="0"/>
              <a:pPr defTabSz="912813"/>
              <a:t>1</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AU" dirty="0" smtClean="0">
                <a:latin typeface="Arial" pitchFamily="34" charset="0"/>
              </a:rPr>
              <a:t>It</a:t>
            </a:r>
            <a:r>
              <a:rPr lang="en-AU" baseline="0" dirty="0" smtClean="0">
                <a:latin typeface="Arial" pitchFamily="34" charset="0"/>
              </a:rPr>
              <a:t> is a joy to be here with you today.</a:t>
            </a:r>
          </a:p>
          <a:p>
            <a:pPr eaLnBrk="1" hangingPunct="1"/>
            <a:r>
              <a:rPr lang="en-AU" baseline="0" dirty="0" smtClean="0">
                <a:latin typeface="Arial" pitchFamily="34" charset="0"/>
              </a:rPr>
              <a:t>I am hoping that today’s session will be interactive.</a:t>
            </a:r>
          </a:p>
          <a:p>
            <a:pPr eaLnBrk="1" hangingPunct="1"/>
            <a:r>
              <a:rPr lang="en-AU" baseline="0" dirty="0" smtClean="0">
                <a:latin typeface="Arial" pitchFamily="34" charset="0"/>
              </a:rPr>
              <a:t>Feel free to make comments, ask questions, </a:t>
            </a:r>
            <a:r>
              <a:rPr lang="en-AU" baseline="0" dirty="0" err="1" smtClean="0">
                <a:latin typeface="Arial" pitchFamily="34" charset="0"/>
              </a:rPr>
              <a:t>etc</a:t>
            </a:r>
            <a:r>
              <a:rPr lang="en-AU" baseline="0" dirty="0" smtClean="0">
                <a:latin typeface="Arial" pitchFamily="34" charset="0"/>
              </a:rPr>
              <a:t> along the way.</a:t>
            </a:r>
          </a:p>
          <a:p>
            <a:pPr eaLnBrk="1" hangingPunct="1"/>
            <a:r>
              <a:rPr lang="en-AU" baseline="0" dirty="0" smtClean="0">
                <a:latin typeface="Arial" pitchFamily="34" charset="0"/>
              </a:rPr>
              <a:t>I will break it up a bit some activities along the way.</a:t>
            </a:r>
          </a:p>
          <a:p>
            <a:pPr eaLnBrk="1" hangingPunct="1"/>
            <a:r>
              <a:rPr lang="en-AU" baseline="0" dirty="0" smtClean="0">
                <a:latin typeface="Arial" pitchFamily="34" charset="0"/>
              </a:rPr>
              <a:t>Let me pray.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The goal is to become a disciple making disciple.</a:t>
            </a:r>
          </a:p>
          <a:p>
            <a:pPr eaLnBrk="1" hangingPunct="1"/>
            <a:r>
              <a:rPr lang="en-US" dirty="0" smtClean="0">
                <a:latin typeface="Arial" pitchFamily="34" charset="0"/>
              </a:rPr>
              <a:t>In churches and ministries, we too easily</a:t>
            </a:r>
            <a:r>
              <a:rPr lang="en-US" baseline="0" dirty="0" smtClean="0">
                <a:latin typeface="Arial" pitchFamily="34" charset="0"/>
              </a:rPr>
              <a:t> opt for sub standard “ideals”.</a:t>
            </a:r>
          </a:p>
          <a:p>
            <a:pPr eaLnBrk="1" hangingPunct="1"/>
            <a:r>
              <a:rPr lang="en-US" baseline="0" dirty="0" smtClean="0">
                <a:latin typeface="Arial" pitchFamily="34" charset="0"/>
              </a:rPr>
              <a:t>Let me give you three examples:</a:t>
            </a:r>
          </a:p>
          <a:p>
            <a:pPr marL="228600" indent="-228600" eaLnBrk="1" hangingPunct="1">
              <a:buFont typeface="+mj-lt"/>
              <a:buAutoNum type="arabicPeriod"/>
            </a:pPr>
            <a:r>
              <a:rPr lang="en-US" baseline="0" dirty="0" smtClean="0">
                <a:latin typeface="Arial" pitchFamily="34" charset="0"/>
              </a:rPr>
              <a:t>We talk about “all member ministry” rather than “all member missionaries”</a:t>
            </a:r>
          </a:p>
          <a:p>
            <a:pPr marL="685800" lvl="1" indent="-228600" eaLnBrk="1" hangingPunct="1">
              <a:buFont typeface="+mj-lt"/>
              <a:buAutoNum type="alphaLcParenR"/>
            </a:pPr>
            <a:r>
              <a:rPr lang="en-US" baseline="0" dirty="0" smtClean="0">
                <a:latin typeface="Arial" pitchFamily="34" charset="0"/>
              </a:rPr>
              <a:t>If John regularly attends church and John regularly does jobs on the roster like tea and coffee and counting the money; then John is doing ministry, in the sense that ministry is “service”. But he is not doing “word ministry” is not being a missionary.</a:t>
            </a:r>
          </a:p>
          <a:p>
            <a:pPr marL="228600" indent="-228600" eaLnBrk="1" hangingPunct="1">
              <a:buFont typeface="+mj-lt"/>
              <a:buAutoNum type="arabicPeriod"/>
            </a:pPr>
            <a:r>
              <a:rPr lang="en-US" baseline="0" dirty="0" smtClean="0">
                <a:latin typeface="Arial" pitchFamily="34" charset="0"/>
              </a:rPr>
              <a:t>We accidentally infer that “disciple making” is in actual fact “discipling”</a:t>
            </a:r>
          </a:p>
          <a:p>
            <a:pPr marL="228600" indent="-228600" eaLnBrk="1" hangingPunct="1">
              <a:buFont typeface="+mj-lt"/>
              <a:buAutoNum type="arabicPeriod"/>
            </a:pPr>
            <a:r>
              <a:rPr lang="en-US" baseline="0" dirty="0" smtClean="0">
                <a:latin typeface="Arial" pitchFamily="34" charset="0"/>
              </a:rPr>
              <a:t>The minister is “trainer not practitioner”. Jeffrey </a:t>
            </a:r>
            <a:r>
              <a:rPr lang="en-US" baseline="0" dirty="0" err="1" smtClean="0">
                <a:latin typeface="Arial" pitchFamily="34" charset="0"/>
              </a:rPr>
              <a:t>Vanderstelt</a:t>
            </a:r>
            <a:r>
              <a:rPr lang="en-US" baseline="0" dirty="0" smtClean="0">
                <a:latin typeface="Arial" pitchFamily="34" charset="0"/>
              </a:rPr>
              <a:t> of Soma Ministries in </a:t>
            </a:r>
            <a:r>
              <a:rPr lang="en-US" baseline="0" dirty="0" err="1" smtClean="0">
                <a:latin typeface="Arial" pitchFamily="34" charset="0"/>
              </a:rPr>
              <a:t>Tecoma</a:t>
            </a:r>
            <a:r>
              <a:rPr lang="en-US" baseline="0" dirty="0" smtClean="0">
                <a:latin typeface="Arial" pitchFamily="34" charset="0"/>
              </a:rPr>
              <a:t>, Washington State says, if a Pastor is not doing the work of an evangelist himself, 2 Timothy 4:5 then he may be disqualified from the ministry.</a:t>
            </a:r>
          </a:p>
          <a:p>
            <a:pPr marL="228600" indent="-228600" eaLnBrk="1" hangingPunct="1">
              <a:buFont typeface="+mj-lt"/>
              <a:buAutoNum type="arabicPeriod"/>
            </a:pPr>
            <a:endParaRPr lang="en-US" baseline="0"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Auditing</a:t>
            </a:r>
            <a:r>
              <a:rPr lang="en-US" baseline="0" dirty="0" smtClean="0">
                <a:latin typeface="Arial" pitchFamily="34" charset="0"/>
              </a:rPr>
              <a:t> your people helps do the following:</a:t>
            </a:r>
          </a:p>
          <a:p>
            <a:pPr marL="171450" indent="-171450" eaLnBrk="1" hangingPunct="1">
              <a:buFont typeface="Arial" panose="020B0604020202020204" pitchFamily="34" charset="0"/>
              <a:buChar char="•"/>
            </a:pPr>
            <a:r>
              <a:rPr lang="en-US" baseline="0" dirty="0" smtClean="0">
                <a:latin typeface="Arial" pitchFamily="34" charset="0"/>
              </a:rPr>
              <a:t>Know how to pray wisely for people – we plant the seeds of the word, but it is God brings the growth</a:t>
            </a:r>
          </a:p>
          <a:p>
            <a:pPr marL="171450" indent="-171450" eaLnBrk="1" hangingPunct="1">
              <a:buFont typeface="Arial" panose="020B0604020202020204" pitchFamily="34" charset="0"/>
              <a:buChar char="•"/>
            </a:pPr>
            <a:r>
              <a:rPr lang="en-US" baseline="0" dirty="0" smtClean="0">
                <a:latin typeface="Arial" pitchFamily="34" charset="0"/>
              </a:rPr>
              <a:t>See who you can cluster together for training</a:t>
            </a:r>
          </a:p>
          <a:p>
            <a:pPr marL="171450" indent="-171450" eaLnBrk="1" hangingPunct="1">
              <a:buFont typeface="Arial" panose="020B0604020202020204" pitchFamily="34" charset="0"/>
              <a:buChar char="•"/>
            </a:pPr>
            <a:r>
              <a:rPr lang="en-US" baseline="0" dirty="0" smtClean="0">
                <a:latin typeface="Arial" pitchFamily="34" charset="0"/>
              </a:rPr>
              <a:t>See which areas of a whole ministry are weak (e.g. if there are very few in column #1 “Outreach” then there’s a fair chance your church has very little contact with outsiders. Churches that run ESL traditionally have lots of people in the two “</a:t>
            </a:r>
            <a:r>
              <a:rPr lang="en-US" baseline="0" dirty="0" err="1" smtClean="0">
                <a:latin typeface="Arial" pitchFamily="34" charset="0"/>
              </a:rPr>
              <a:t>Outrecah</a:t>
            </a:r>
            <a:r>
              <a:rPr lang="en-US" baseline="0" dirty="0" smtClean="0">
                <a:latin typeface="Arial" pitchFamily="34" charset="0"/>
              </a:rPr>
              <a:t>” columns titled, “Raising Issues” and “Gospel”.</a:t>
            </a: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Now</a:t>
            </a:r>
            <a:r>
              <a:rPr lang="en-US" baseline="0" dirty="0" smtClean="0">
                <a:latin typeface="Arial" pitchFamily="34" charset="0"/>
              </a:rPr>
              <a:t> before I talk through the diagram.</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Take 5 minutes to explain the diagram</a:t>
            </a:r>
          </a:p>
          <a:p>
            <a:pPr eaLnBrk="1" hangingPunct="1"/>
            <a:r>
              <a:rPr lang="en-US" dirty="0" smtClean="0">
                <a:latin typeface="Arial" pitchFamily="34" charset="0"/>
              </a:rPr>
              <a:t>I</a:t>
            </a:r>
            <a:r>
              <a:rPr lang="en-US" baseline="0" dirty="0" smtClean="0">
                <a:latin typeface="Arial" pitchFamily="34" charset="0"/>
              </a:rPr>
              <a:t> am not the Senior Minister (or even on staff) at Church.</a:t>
            </a:r>
          </a:p>
          <a:p>
            <a:pPr eaLnBrk="1" hangingPunct="1"/>
            <a:r>
              <a:rPr lang="en-US" baseline="0" dirty="0" smtClean="0">
                <a:latin typeface="Arial" pitchFamily="34" charset="0"/>
              </a:rPr>
              <a:t>In fact since April 2009, our church has had 3 different senior ministers (plus 1 temporary Locum).</a:t>
            </a:r>
          </a:p>
          <a:p>
            <a:pPr eaLnBrk="1" hangingPunct="1"/>
            <a:r>
              <a:rPr lang="en-US" baseline="0" dirty="0" smtClean="0">
                <a:latin typeface="Arial" pitchFamily="34" charset="0"/>
              </a:rPr>
              <a:t>The Tuesday Night Blokes “Community Group” tries to live by this and tries to make it work. </a:t>
            </a:r>
          </a:p>
          <a:p>
            <a:pPr eaLnBrk="1" hangingPunct="1"/>
            <a:r>
              <a:rPr lang="en-US" baseline="0" dirty="0" smtClean="0">
                <a:latin typeface="Arial" pitchFamily="34" charset="0"/>
              </a:rPr>
              <a:t>We’re not waiting for the </a:t>
            </a:r>
            <a:r>
              <a:rPr lang="en-US" baseline="0" dirty="0" err="1" smtClean="0">
                <a:latin typeface="Arial" pitchFamily="34" charset="0"/>
              </a:rPr>
              <a:t>heirarchy</a:t>
            </a:r>
            <a:r>
              <a:rPr lang="en-US" baseline="0" dirty="0" smtClean="0">
                <a:latin typeface="Arial" pitchFamily="34" charset="0"/>
              </a:rPr>
              <a:t> to set it up before we try to live it.</a:t>
            </a:r>
          </a:p>
          <a:p>
            <a:pPr eaLnBrk="1" hangingPunct="1"/>
            <a:endParaRPr lang="en-US" baseline="0" dirty="0" smtClean="0">
              <a:latin typeface="Arial" pitchFamily="34" charset="0"/>
            </a:endParaRPr>
          </a:p>
          <a:p>
            <a:pPr eaLnBrk="1" hangingPunct="1"/>
            <a:r>
              <a:rPr lang="en-US" baseline="0" dirty="0" smtClean="0">
                <a:latin typeface="Arial" pitchFamily="34" charset="0"/>
              </a:rPr>
              <a:t>If you want to change the culture of your church – start by being a “Disciple Making Disciple” yourself.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When</a:t>
            </a:r>
            <a:r>
              <a:rPr lang="en-US" baseline="0" dirty="0" smtClean="0">
                <a:latin typeface="Arial" pitchFamily="34" charset="0"/>
              </a:rPr>
              <a:t> you measure things you can make informed decisions with regards allocating resources.</a:t>
            </a:r>
          </a:p>
          <a:p>
            <a:pPr marL="171450" indent="-171450" eaLnBrk="1" hangingPunct="1">
              <a:buFont typeface="Arial" panose="020B0604020202020204" pitchFamily="34" charset="0"/>
              <a:buChar char="•"/>
            </a:pPr>
            <a:r>
              <a:rPr lang="en-US" baseline="0" dirty="0" smtClean="0">
                <a:latin typeface="Arial" pitchFamily="34" charset="0"/>
              </a:rPr>
              <a:t>80% of Australians make a decisions for Jesus before the age of 20. Should 80% of a ministries resources be devoted to resources the </a:t>
            </a:r>
            <a:r>
              <a:rPr lang="en-US" baseline="0" dirty="0" err="1" smtClean="0">
                <a:latin typeface="Arial" pitchFamily="34" charset="0"/>
              </a:rPr>
              <a:t>minsitries</a:t>
            </a:r>
            <a:r>
              <a:rPr lang="en-US" baseline="0" dirty="0" smtClean="0">
                <a:latin typeface="Arial" pitchFamily="34" charset="0"/>
              </a:rPr>
              <a:t> aimed at under 20s??</a:t>
            </a:r>
          </a:p>
          <a:p>
            <a:pPr marL="171450" indent="-171450" eaLnBrk="1" hangingPunct="1">
              <a:buFont typeface="Arial" panose="020B0604020202020204" pitchFamily="34" charset="0"/>
              <a:buChar char="•"/>
            </a:pPr>
            <a:r>
              <a:rPr lang="en-US" baseline="0" dirty="0" smtClean="0">
                <a:latin typeface="Arial" pitchFamily="34" charset="0"/>
              </a:rPr>
              <a:t>Do we run a residential Church camp in 2017? Christian Venues Australia claims that those who attend residential weekend camps are twice as likely to be regular church attenders and are twice as likely to have a fervent spiritual life. </a:t>
            </a: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17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2813"/>
            <a:fld id="{73846DAE-4D06-46E1-A6A3-BE2FC9321677}" type="slidenum">
              <a:rPr lang="en-AU" smtClean="0"/>
              <a:pPr defTabSz="912813"/>
              <a:t>18</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AU"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2813"/>
            <a:fld id="{73846DAE-4D06-46E1-A6A3-BE2FC9321677}" type="slidenum">
              <a:rPr lang="en-AU" smtClean="0"/>
              <a:pPr defTabSz="912813"/>
              <a:t>19</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A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1 in 2 Australians</a:t>
            </a:r>
            <a:r>
              <a:rPr lang="en-US" baseline="0" dirty="0" smtClean="0">
                <a:latin typeface="Arial" pitchFamily="34" charset="0"/>
              </a:rPr>
              <a:t> do not identify with a religion – not the Christian religion – ANY religion.</a:t>
            </a:r>
          </a:p>
          <a:p>
            <a:pPr eaLnBrk="1" hangingPunct="1"/>
            <a:r>
              <a:rPr lang="en-US" baseline="0" dirty="0" smtClean="0">
                <a:latin typeface="Arial" pitchFamily="34" charset="0"/>
              </a:rPr>
              <a:t>Think of one person you’ve seen come to Christ in the last few years. </a:t>
            </a:r>
          </a:p>
          <a:p>
            <a:pPr eaLnBrk="1" hangingPunct="1"/>
            <a:r>
              <a:rPr lang="en-US" baseline="0" dirty="0" smtClean="0">
                <a:latin typeface="Arial" pitchFamily="34" charset="0"/>
              </a:rPr>
              <a:t>What difficulties did they face when they turned to Jesus? (Money, Sex, Power)</a:t>
            </a:r>
          </a:p>
          <a:p>
            <a:pPr eaLnBrk="1" hangingPunct="1"/>
            <a:r>
              <a:rPr lang="en-US" baseline="0" dirty="0" smtClean="0">
                <a:latin typeface="Arial" pitchFamily="34" charset="0"/>
              </a:rPr>
              <a:t>Richard </a:t>
            </a:r>
            <a:r>
              <a:rPr lang="en-US" baseline="0" dirty="0" err="1" smtClean="0">
                <a:latin typeface="Arial" pitchFamily="34" charset="0"/>
              </a:rPr>
              <a:t>Shumack</a:t>
            </a:r>
            <a:r>
              <a:rPr lang="en-US" baseline="0" dirty="0" smtClean="0">
                <a:latin typeface="Arial" pitchFamily="34" charset="0"/>
              </a:rPr>
              <a:t> uses to </a:t>
            </a:r>
            <a:r>
              <a:rPr lang="en-US" baseline="0" dirty="0" err="1" smtClean="0">
                <a:latin typeface="Arial" pitchFamily="34" charset="0"/>
              </a:rPr>
              <a:t>illustartion</a:t>
            </a:r>
            <a:r>
              <a:rPr lang="en-US" baseline="0" dirty="0" smtClean="0">
                <a:latin typeface="Arial" pitchFamily="34" charset="0"/>
              </a:rPr>
              <a:t> of a Muslim turning to Jesus = AFL member to becoming a NRL card carrier. (“He has betrayed his own).</a:t>
            </a:r>
          </a:p>
          <a:p>
            <a:pPr eaLnBrk="1" hangingPunct="1"/>
            <a:r>
              <a:rPr lang="en-US" baseline="0" dirty="0" smtClean="0">
                <a:latin typeface="Arial" pitchFamily="34" charset="0"/>
              </a:rPr>
              <a:t>11.5 million need to be </a:t>
            </a:r>
          </a:p>
          <a:p>
            <a:pPr marL="685800" lvl="1" indent="-228600" eaLnBrk="1" hangingPunct="1">
              <a:buAutoNum type="alphaLcPeriod"/>
            </a:pPr>
            <a:r>
              <a:rPr lang="en-US" baseline="0" dirty="0" smtClean="0">
                <a:latin typeface="Arial" pitchFamily="34" charset="0"/>
              </a:rPr>
              <a:t>introduced to Jesus </a:t>
            </a:r>
          </a:p>
          <a:p>
            <a:pPr marL="685800" lvl="1" indent="-228600" eaLnBrk="1" hangingPunct="1">
              <a:buAutoNum type="alphaLcPeriod"/>
            </a:pPr>
            <a:r>
              <a:rPr lang="en-US" baseline="0" dirty="0" smtClean="0">
                <a:latin typeface="Arial" pitchFamily="34" charset="0"/>
              </a:rPr>
              <a:t>Grown in Jesus</a:t>
            </a:r>
          </a:p>
          <a:p>
            <a:pPr marL="685800" lvl="1" indent="-228600" eaLnBrk="1" hangingPunct="1">
              <a:buAutoNum type="alphaLcPeriod"/>
            </a:pPr>
            <a:r>
              <a:rPr lang="en-US" baseline="0" dirty="0" smtClean="0">
                <a:latin typeface="Arial" pitchFamily="34" charset="0"/>
              </a:rPr>
              <a:t>Established</a:t>
            </a:r>
          </a:p>
          <a:p>
            <a:pPr marL="685800" lvl="1" indent="-228600" eaLnBrk="1" hangingPunct="1">
              <a:buAutoNum type="alphaLcPeriod"/>
            </a:pPr>
            <a:r>
              <a:rPr lang="en-US" baseline="0" dirty="0" smtClean="0">
                <a:latin typeface="Arial" pitchFamily="34" charset="0"/>
              </a:rPr>
              <a:t>Taught to create other subversives. </a:t>
            </a:r>
          </a:p>
          <a:p>
            <a:pPr marL="0" lvl="0" indent="0" eaLnBrk="1" hangingPunct="1">
              <a:buNone/>
            </a:pPr>
            <a:r>
              <a:rPr lang="en-US" dirty="0" smtClean="0">
                <a:latin typeface="Arial" pitchFamily="34" charset="0"/>
              </a:rPr>
              <a:t>God’s agent</a:t>
            </a:r>
            <a:r>
              <a:rPr lang="en-US" baseline="0" dirty="0" smtClean="0">
                <a:latin typeface="Arial" pitchFamily="34" charset="0"/>
              </a:rPr>
              <a:t> in the world to do his work is the Church. </a:t>
            </a:r>
          </a:p>
          <a:p>
            <a:pPr marL="0" lvl="0" indent="0" eaLnBrk="1" hangingPunct="1">
              <a:buNone/>
            </a:pPr>
            <a:r>
              <a:rPr lang="en-US" baseline="0" dirty="0" smtClean="0">
                <a:latin typeface="Arial" pitchFamily="34" charset="0"/>
              </a:rPr>
              <a:t>What is the current state of paly in the Church?</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18% </a:t>
            </a:r>
            <a:r>
              <a:rPr lang="en-US" baseline="0" dirty="0" smtClean="0">
                <a:latin typeface="Arial" pitchFamily="34" charset="0"/>
              </a:rPr>
              <a:t>Protestant Evangelical (1/5)</a:t>
            </a:r>
          </a:p>
          <a:p>
            <a:pPr eaLnBrk="1" hangingPunct="1"/>
            <a:r>
              <a:rPr lang="en-US" baseline="0" dirty="0" smtClean="0">
                <a:latin typeface="Arial" pitchFamily="34" charset="0"/>
              </a:rPr>
              <a:t>23% “worship very regularly” (1/5)</a:t>
            </a:r>
          </a:p>
          <a:p>
            <a:pPr eaLnBrk="1" hangingPunct="1"/>
            <a:r>
              <a:rPr lang="en-US" baseline="0" dirty="0" smtClean="0">
                <a:latin typeface="Arial" pitchFamily="34" charset="0"/>
              </a:rPr>
              <a:t>Question: what % of your “regular church attenders” are disciple making disciples? 20%? (1/5)</a:t>
            </a:r>
          </a:p>
          <a:p>
            <a:pPr eaLnBrk="1" hangingPunct="1"/>
            <a:r>
              <a:rPr lang="en-US" baseline="0" dirty="0" smtClean="0">
                <a:latin typeface="Arial" pitchFamily="34" charset="0"/>
              </a:rPr>
              <a:t>If that were the case – then we have 1 x DMD for every 125 Australians.</a:t>
            </a:r>
          </a:p>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I have surveyed</a:t>
            </a:r>
            <a:r>
              <a:rPr lang="en-US" baseline="0" dirty="0" smtClean="0">
                <a:latin typeface="Arial" pitchFamily="34" charset="0"/>
              </a:rPr>
              <a:t> Year 13 students at Youthworks College </a:t>
            </a:r>
            <a:r>
              <a:rPr lang="en-US" baseline="0" dirty="0" err="1" smtClean="0">
                <a:latin typeface="Arial" pitchFamily="34" charset="0"/>
              </a:rPr>
              <a:t>Woronora</a:t>
            </a:r>
            <a:r>
              <a:rPr lang="en-US" baseline="0" dirty="0" smtClean="0">
                <a:latin typeface="Arial" pitchFamily="34" charset="0"/>
              </a:rPr>
              <a:t> for the last 4 years.</a:t>
            </a:r>
          </a:p>
          <a:p>
            <a:pPr eaLnBrk="1" hangingPunct="1"/>
            <a:r>
              <a:rPr lang="en-US" baseline="0" dirty="0" smtClean="0">
                <a:latin typeface="Arial" pitchFamily="34" charset="0"/>
              </a:rPr>
              <a:t>These are people who finished the HSC (Year 12) the previous year and they are from evangelical and reformed evangelical Churches across NSW (&amp; QLD)</a:t>
            </a:r>
          </a:p>
          <a:p>
            <a:pPr eaLnBrk="1" hangingPunct="1"/>
            <a:r>
              <a:rPr lang="en-US" baseline="0" dirty="0" smtClean="0">
                <a:latin typeface="Arial" pitchFamily="34" charset="0"/>
              </a:rPr>
              <a:t>Typically there are 70-90 students each year.</a:t>
            </a:r>
          </a:p>
          <a:p>
            <a:pPr eaLnBrk="1" hangingPunct="1"/>
            <a:r>
              <a:rPr lang="en-US" baseline="0" dirty="0" smtClean="0">
                <a:latin typeface="Arial" pitchFamily="34" charset="0"/>
              </a:rPr>
              <a:t>I teach them about “The Navigators Wheel” on the Board.</a:t>
            </a:r>
          </a:p>
          <a:p>
            <a:pPr eaLnBrk="1" hangingPunct="1"/>
            <a:r>
              <a:rPr lang="en-US" baseline="0" dirty="0" smtClean="0">
                <a:latin typeface="Arial" pitchFamily="34" charset="0"/>
              </a:rPr>
              <a:t>How the Navigator Movement used this diagram over decades to train people.</a:t>
            </a:r>
          </a:p>
          <a:p>
            <a:pPr eaLnBrk="1" hangingPunct="1"/>
            <a:r>
              <a:rPr lang="en-US" baseline="0" dirty="0" smtClean="0">
                <a:latin typeface="Arial" pitchFamily="34" charset="0"/>
              </a:rPr>
              <a:t>Every year I teach them about it and then ask them to think about the Church community/Christian tribe that you come from.</a:t>
            </a:r>
          </a:p>
          <a:p>
            <a:pPr eaLnBrk="1" hangingPunct="1"/>
            <a:r>
              <a:rPr lang="en-US" baseline="0" dirty="0" smtClean="0">
                <a:latin typeface="Arial" pitchFamily="34" charset="0"/>
              </a:rPr>
              <a:t>I then ask two questions:</a:t>
            </a:r>
          </a:p>
          <a:p>
            <a:pPr marL="228600" indent="-228600" eaLnBrk="1" hangingPunct="1">
              <a:buFont typeface="+mj-lt"/>
              <a:buAutoNum type="arabicPeriod"/>
            </a:pPr>
            <a:r>
              <a:rPr lang="en-US" baseline="0" dirty="0" smtClean="0">
                <a:latin typeface="Arial" pitchFamily="34" charset="0"/>
              </a:rPr>
              <a:t>What is your church/tribe strongest in?</a:t>
            </a:r>
          </a:p>
          <a:p>
            <a:pPr marL="228600" indent="-228600" eaLnBrk="1" hangingPunct="1">
              <a:buFont typeface="+mj-lt"/>
              <a:buAutoNum type="arabicPeriod"/>
            </a:pPr>
            <a:r>
              <a:rPr lang="en-US" baseline="0" dirty="0" smtClean="0">
                <a:latin typeface="Arial" pitchFamily="34" charset="0"/>
              </a:rPr>
              <a:t>What is your Church/tribe weakest in?</a:t>
            </a:r>
          </a:p>
          <a:p>
            <a:pPr marL="0" indent="0" eaLnBrk="1" hangingPunct="1">
              <a:buFont typeface="+mj-lt"/>
              <a:buNone/>
            </a:pPr>
            <a:r>
              <a:rPr lang="en-US" baseline="0" dirty="0" smtClean="0">
                <a:latin typeface="Arial" pitchFamily="34" charset="0"/>
              </a:rPr>
              <a:t>What do you think they say? Chat with the person next to you and tell them what you reckon the results would be.</a:t>
            </a:r>
          </a:p>
          <a:p>
            <a:pPr marL="0" indent="0" eaLnBrk="1" hangingPunct="1">
              <a:buFont typeface="+mj-lt"/>
              <a:buNone/>
            </a:pPr>
            <a:r>
              <a:rPr lang="en-US" baseline="0" dirty="0" smtClean="0">
                <a:latin typeface="Arial" pitchFamily="34" charset="0"/>
              </a:rPr>
              <a:t>Answer:</a:t>
            </a:r>
          </a:p>
          <a:p>
            <a:pPr marL="228600" indent="-228600" eaLnBrk="1" hangingPunct="1">
              <a:buFont typeface="+mj-lt"/>
              <a:buAutoNum type="arabicPeriod"/>
            </a:pPr>
            <a:r>
              <a:rPr lang="en-US" baseline="0" dirty="0" smtClean="0">
                <a:latin typeface="Arial" pitchFamily="34" charset="0"/>
              </a:rPr>
              <a:t>Strongest in “The Word”</a:t>
            </a:r>
          </a:p>
          <a:p>
            <a:pPr marL="228600" indent="-228600" eaLnBrk="1" hangingPunct="1">
              <a:buFont typeface="+mj-lt"/>
              <a:buAutoNum type="arabicPeriod"/>
            </a:pPr>
            <a:r>
              <a:rPr lang="en-US" baseline="0" dirty="0" smtClean="0">
                <a:latin typeface="Arial" pitchFamily="34" charset="0"/>
              </a:rPr>
              <a:t>Weakest in “Witnessing”</a:t>
            </a:r>
          </a:p>
          <a:p>
            <a:pPr marL="0" indent="0" eaLnBrk="1" hangingPunct="1">
              <a:buFont typeface="+mj-lt"/>
              <a:buNone/>
            </a:pPr>
            <a:r>
              <a:rPr lang="en-US" dirty="0" smtClean="0">
                <a:latin typeface="Arial" pitchFamily="34" charset="0"/>
              </a:rPr>
              <a:t>There is much to be thankful for obviously. </a:t>
            </a:r>
          </a:p>
          <a:p>
            <a:pPr marL="0" indent="0" eaLnBrk="1" hangingPunct="1">
              <a:buFont typeface="+mj-lt"/>
              <a:buNone/>
            </a:pPr>
            <a:r>
              <a:rPr lang="en-US" dirty="0" smtClean="0">
                <a:latin typeface="Arial" pitchFamily="34" charset="0"/>
              </a:rPr>
              <a:t>But there</a:t>
            </a:r>
            <a:r>
              <a:rPr lang="en-US" baseline="0" dirty="0" smtClean="0">
                <a:latin typeface="Arial" pitchFamily="34" charset="0"/>
              </a:rPr>
              <a:t> is much to be concerned about.</a:t>
            </a: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34" charset="0"/>
              </a:rPr>
              <a:t>What</a:t>
            </a:r>
            <a:r>
              <a:rPr lang="en-US" baseline="0" dirty="0" smtClean="0">
                <a:latin typeface="Arial" pitchFamily="34" charset="0"/>
              </a:rPr>
              <a:t> do I mean when I say, we have a training culture problem in our society.</a:t>
            </a:r>
          </a:p>
          <a:p>
            <a:pPr eaLnBrk="1" hangingPunct="1"/>
            <a:r>
              <a:rPr lang="en-US" baseline="0" dirty="0" smtClean="0">
                <a:latin typeface="Arial" pitchFamily="34" charset="0"/>
              </a:rPr>
              <a:t>Well, I trained to be a Civil Engineer at RMIT University in 1988.</a:t>
            </a:r>
          </a:p>
          <a:p>
            <a:pPr eaLnBrk="1" hangingPunct="1"/>
            <a:r>
              <a:rPr lang="en-US" baseline="0" dirty="0" smtClean="0">
                <a:latin typeface="Arial" pitchFamily="34" charset="0"/>
              </a:rPr>
              <a:t>I had no construction background, my father didn’t even have an operational tool box in the garage.</a:t>
            </a:r>
          </a:p>
          <a:p>
            <a:pPr eaLnBrk="1" hangingPunct="1"/>
            <a:r>
              <a:rPr lang="en-US" baseline="0" dirty="0" smtClean="0">
                <a:latin typeface="Arial" pitchFamily="34" charset="0"/>
              </a:rPr>
              <a:t>So how did society deem it appropriate for me to train as a Gingerbeer?</a:t>
            </a:r>
          </a:p>
          <a:p>
            <a:pPr eaLnBrk="1" hangingPunct="1"/>
            <a:r>
              <a:rPr lang="en-US" baseline="0" dirty="0" smtClean="0">
                <a:latin typeface="Arial" pitchFamily="34" charset="0"/>
              </a:rPr>
              <a:t>They said, “You need to sit in a classroom for 4 years an complete academic qualifications”</a:t>
            </a:r>
          </a:p>
          <a:p>
            <a:pPr eaLnBrk="1" hangingPunct="1"/>
            <a:r>
              <a:rPr lang="en-US" baseline="0" dirty="0" smtClean="0">
                <a:latin typeface="Arial" pitchFamily="34" charset="0"/>
              </a:rPr>
              <a:t>Did I go on site for some assignments? Yes. But I didn’t do anything for those assignment other than observe, analyze and critique.</a:t>
            </a:r>
          </a:p>
          <a:p>
            <a:pPr eaLnBrk="1" hangingPunct="1"/>
            <a:r>
              <a:rPr lang="en-US" baseline="0" dirty="0" smtClean="0">
                <a:latin typeface="Arial" pitchFamily="34" charset="0"/>
              </a:rPr>
              <a:t>It was an interesting 4 years, because from the middle of Year 2 to the middle of Year 4 a massive sky scraper (Melbourne Central) was being built, we could see it out the class window 100 </a:t>
            </a:r>
            <a:r>
              <a:rPr lang="en-US" baseline="0" dirty="0" err="1" smtClean="0">
                <a:latin typeface="Arial" pitchFamily="34" charset="0"/>
              </a:rPr>
              <a:t>metres</a:t>
            </a:r>
            <a:r>
              <a:rPr lang="en-US" baseline="0" dirty="0" smtClean="0">
                <a:latin typeface="Arial" pitchFamily="34" charset="0"/>
              </a:rPr>
              <a:t> away. It slowly grew up and up. And in our class for that same period of time was Neil. Neil was a 40 year old guy who was a member of the structural Engineering Company that designed and was building Melbourne Central. Neil was in our class. Neil started with the company 20 year prior and learned structural engineering on the job. Problems were starting to arise that Neil was designing building, like Melbourne Central, but he didn’t have the appropriate qualifications to be able to keep doing it. He had to go, as a mature age student, and “get his bit of paper”.</a:t>
            </a:r>
          </a:p>
          <a:p>
            <a:pPr eaLnBrk="1" hangingPunct="1"/>
            <a:r>
              <a:rPr lang="en-US" baseline="0" dirty="0" smtClean="0">
                <a:latin typeface="Arial" pitchFamily="34" charset="0"/>
              </a:rPr>
              <a:t>This bloke was in our class. It was awesome hearing him talk all about it.</a:t>
            </a:r>
          </a:p>
          <a:p>
            <a:pPr eaLnBrk="1" hangingPunct="1"/>
            <a:r>
              <a:rPr lang="en-US" baseline="0" dirty="0" smtClean="0">
                <a:latin typeface="Arial" pitchFamily="34" charset="0"/>
              </a:rPr>
              <a:t>In 4</a:t>
            </a:r>
            <a:r>
              <a:rPr lang="en-US" baseline="30000" dirty="0" smtClean="0">
                <a:latin typeface="Arial" pitchFamily="34" charset="0"/>
              </a:rPr>
              <a:t>th</a:t>
            </a:r>
            <a:r>
              <a:rPr lang="en-US" baseline="0" dirty="0" smtClean="0">
                <a:latin typeface="Arial" pitchFamily="34" charset="0"/>
              </a:rPr>
              <a:t> Year, the lecturers got us together for a feedback session on the course.</a:t>
            </a:r>
          </a:p>
          <a:p>
            <a:pPr eaLnBrk="1" hangingPunct="1"/>
            <a:r>
              <a:rPr lang="en-US" baseline="0" dirty="0" smtClean="0">
                <a:latin typeface="Arial" pitchFamily="34" charset="0"/>
              </a:rPr>
              <a:t>There were about 30 x 4</a:t>
            </a:r>
            <a:r>
              <a:rPr lang="en-US" baseline="30000" dirty="0" smtClean="0">
                <a:latin typeface="Arial" pitchFamily="34" charset="0"/>
              </a:rPr>
              <a:t>th</a:t>
            </a:r>
            <a:r>
              <a:rPr lang="en-US" baseline="0" dirty="0" smtClean="0">
                <a:latin typeface="Arial" pitchFamily="34" charset="0"/>
              </a:rPr>
              <a:t> years in a room (including Neil).</a:t>
            </a:r>
          </a:p>
          <a:p>
            <a:pPr eaLnBrk="1" hangingPunct="1"/>
            <a:r>
              <a:rPr lang="en-US" baseline="0" dirty="0" smtClean="0">
                <a:latin typeface="Arial" pitchFamily="34" charset="0"/>
              </a:rPr>
              <a:t>The lecturers asked, what do you think the strengths and weaknesses of the course are? We want your honest feedback.</a:t>
            </a:r>
          </a:p>
          <a:p>
            <a:pPr eaLnBrk="1" hangingPunct="1"/>
            <a:r>
              <a:rPr lang="en-US" baseline="0" dirty="0" smtClean="0">
                <a:latin typeface="Arial" pitchFamily="34" charset="0"/>
              </a:rPr>
              <a:t>People my age talked about spreading assignments out during the term etc.</a:t>
            </a:r>
          </a:p>
          <a:p>
            <a:pPr eaLnBrk="1" hangingPunct="1"/>
            <a:r>
              <a:rPr lang="en-US" baseline="0" dirty="0" smtClean="0">
                <a:latin typeface="Arial" pitchFamily="34" charset="0"/>
              </a:rPr>
              <a:t>Then Neil says, “Did you want honest evaluation?” They said, “Yes, of course”.</a:t>
            </a:r>
          </a:p>
          <a:p>
            <a:pPr eaLnBrk="1" hangingPunct="1"/>
            <a:r>
              <a:rPr lang="en-US" baseline="0" dirty="0" smtClean="0">
                <a:latin typeface="Arial" pitchFamily="34" charset="0"/>
              </a:rPr>
              <a:t>Neil said, “This course is the biggest load of </a:t>
            </a:r>
            <a:r>
              <a:rPr lang="en-US" baseline="0" dirty="0" err="1" smtClean="0">
                <a:latin typeface="Arial" pitchFamily="34" charset="0"/>
              </a:rPr>
              <a:t>bulldust</a:t>
            </a:r>
            <a:r>
              <a:rPr lang="en-US" baseline="0" dirty="0" smtClean="0">
                <a:latin typeface="Arial" pitchFamily="34" charset="0"/>
              </a:rPr>
              <a:t> I have ever had to endure in my life. It doesn’t prepare people for Civil Engineering. Most of the people in this room do not even know what a purlin is?” (To which I said, “What is a purlin” and everyone had a laugh. I genuinely didn’t know that a Purlin was a basic, basic roofing bracket.</a:t>
            </a:r>
          </a:p>
          <a:p>
            <a:pPr eaLnBrk="1" hangingPunct="1"/>
            <a:r>
              <a:rPr lang="en-US" baseline="0" dirty="0" smtClean="0">
                <a:latin typeface="Arial" pitchFamily="34" charset="0"/>
              </a:rPr>
              <a:t>That’s what our world does.</a:t>
            </a:r>
          </a:p>
          <a:p>
            <a:pPr eaLnBrk="1" hangingPunct="1"/>
            <a:r>
              <a:rPr lang="en-US" baseline="0" dirty="0" smtClean="0">
                <a:latin typeface="Arial" pitchFamily="34" charset="0"/>
              </a:rPr>
              <a:t>The culture of any society will inevitably affect the culture of the church in that society.</a:t>
            </a:r>
          </a:p>
          <a:p>
            <a:pPr eaLnBrk="1" hangingPunct="1"/>
            <a:r>
              <a:rPr lang="en-US" baseline="0" dirty="0" smtClean="0">
                <a:latin typeface="Arial" pitchFamily="34" charset="0"/>
              </a:rPr>
              <a:t>The training culture of our society affects the training culture of the church.</a:t>
            </a:r>
          </a:p>
          <a:p>
            <a:pPr eaLnBrk="1" hangingPunct="1"/>
            <a:r>
              <a:rPr lang="en-US" baseline="0" dirty="0" smtClean="0">
                <a:latin typeface="Arial" pitchFamily="34" charset="0"/>
              </a:rPr>
              <a:t>Now you might be asking the question, “This discussion about the state of play is discouraging. Should we all just give up now?”</a:t>
            </a:r>
          </a:p>
          <a:p>
            <a:pPr eaLnBrk="1" hangingPunct="1"/>
            <a:r>
              <a:rPr lang="en-US" baseline="0" dirty="0" smtClean="0">
                <a:latin typeface="Arial" pitchFamily="34" charset="0"/>
              </a:rPr>
              <a:t>My answer to you is: “Don’t be discouraged, and No, don’t give up”. </a:t>
            </a:r>
          </a:p>
          <a:p>
            <a:pPr eaLnBrk="1" hangingPunct="1"/>
            <a:r>
              <a:rPr lang="en-US" baseline="0" dirty="0" smtClean="0">
                <a:latin typeface="Arial" pitchFamily="34" charset="0"/>
              </a:rPr>
              <a:t>My advice is: “Stay Calm and Trust Jesus”</a:t>
            </a: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12813"/>
            <a:fld id="{73846DAE-4D06-46E1-A6A3-BE2FC9321677}" type="slidenum">
              <a:rPr lang="en-AU" smtClean="0"/>
              <a:pPr defTabSz="912813"/>
              <a:t>8</a:t>
            </a:fld>
            <a:endParaRPr lang="en-A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AU" baseline="0" dirty="0" smtClean="0">
                <a:latin typeface="Arial" pitchFamily="34" charset="0"/>
              </a:rPr>
              <a:t>I don’t know who you are today.</a:t>
            </a:r>
          </a:p>
          <a:p>
            <a:pPr eaLnBrk="1" hangingPunct="1"/>
            <a:r>
              <a:rPr lang="en-AU" baseline="0" dirty="0" smtClean="0">
                <a:latin typeface="Arial" pitchFamily="34" charset="0"/>
              </a:rPr>
              <a:t>You may be the Senior Minister of a Church, you may be a committed member, you may be here because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2813"/>
            <a:fld id="{ABA7761B-9B61-47FA-AC12-4B2CD2749E2F}" type="slidenum">
              <a:rPr lang="en-US" smtClean="0"/>
              <a:pPr defTabSz="912813"/>
              <a:t>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6" descr="MTS_GPSPowerpoint_SlideTemplate_3Jun07_HighResJPG_v2"/>
          <p:cNvPicPr>
            <a:picLocks noChangeAspect="1" noChangeArrowheads="1"/>
          </p:cNvPicPr>
          <p:nvPr userDrawn="1"/>
        </p:nvPicPr>
        <p:blipFill>
          <a:blip r:embed="rId2"/>
          <a:srcRect/>
          <a:stretch>
            <a:fillRect/>
          </a:stretch>
        </p:blipFill>
        <p:spPr bwMode="auto">
          <a:xfrm>
            <a:off x="-6350" y="0"/>
            <a:ext cx="9158288" cy="6859588"/>
          </a:xfrm>
          <a:prstGeom prst="rect">
            <a:avLst/>
          </a:prstGeom>
          <a:noFill/>
          <a:ln w="9525">
            <a:noFill/>
            <a:miter lim="800000"/>
            <a:headEnd/>
            <a:tailEnd/>
          </a:ln>
        </p:spPr>
      </p:pic>
      <p:sp>
        <p:nvSpPr>
          <p:cNvPr id="65539" name="Rectangle 2"/>
          <p:cNvSpPr>
            <a:spLocks noGrp="1" noChangeArrowheads="1"/>
          </p:cNvSpPr>
          <p:nvPr>
            <p:ph type="ctrTitle"/>
          </p:nvPr>
        </p:nvSpPr>
        <p:spPr>
          <a:xfrm>
            <a:off x="685800" y="2130425"/>
            <a:ext cx="7772400" cy="1470025"/>
          </a:xfrm>
        </p:spPr>
        <p:txBody>
          <a:bodyPr/>
          <a:lstStyle>
            <a:lvl1pPr>
              <a:defRPr smtClean="0"/>
            </a:lvl1pPr>
          </a:lstStyle>
          <a:p>
            <a:r>
              <a:rPr lang="en-AU" smtClean="0"/>
              <a:t>Click to edit Master title style</a:t>
            </a:r>
          </a:p>
        </p:txBody>
      </p:sp>
      <p:sp>
        <p:nvSpPr>
          <p:cNvPr id="65540" name="Rectangle 7"/>
          <p:cNvSpPr>
            <a:spLocks noGrp="1" noChangeArrowheads="1"/>
          </p:cNvSpPr>
          <p:nvPr>
            <p:ph type="subTitle" idx="1"/>
          </p:nvPr>
        </p:nvSpPr>
        <p:spPr>
          <a:xfrm>
            <a:off x="1371600" y="3886200"/>
            <a:ext cx="6400800" cy="1752600"/>
          </a:xfrm>
        </p:spPr>
        <p:txBody>
          <a:bodyPr/>
          <a:lstStyle>
            <a:lvl1pPr marL="0" indent="0" algn="ctr">
              <a:buFont typeface="Symbol" pitchFamily="18" charset="2"/>
              <a:buNone/>
              <a:defRPr smtClean="0"/>
            </a:lvl1pPr>
          </a:lstStyle>
          <a:p>
            <a:r>
              <a:rPr lang="en-AU"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838200"/>
            <a:ext cx="20383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596265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6" descr="MTS_GPSPowerpoint_SlideTemplate_3Jun07_HighResJPG_v2"/>
          <p:cNvPicPr>
            <a:picLocks noChangeAspect="1" noChangeArrowheads="1"/>
          </p:cNvPicPr>
          <p:nvPr userDrawn="1"/>
        </p:nvPicPr>
        <p:blipFill>
          <a:blip r:embed="rId14"/>
          <a:srcRect/>
          <a:stretch>
            <a:fillRect/>
          </a:stretch>
        </p:blipFill>
        <p:spPr bwMode="auto">
          <a:xfrm>
            <a:off x="-6350" y="0"/>
            <a:ext cx="91582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838200"/>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457200" y="2057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p:titleStyle>
    <p:bodyStyle>
      <a:lvl1pPr marL="342900" indent="-342900" algn="l" rtl="0" eaLnBrk="0" fontAlgn="base" hangingPunct="0">
        <a:spcBef>
          <a:spcPct val="20000"/>
        </a:spcBef>
        <a:spcAft>
          <a:spcPct val="0"/>
        </a:spcAft>
        <a:buFont typeface="Symbol" pitchFamily="18" charset="2"/>
        <a:buChar char=""/>
        <a:defRPr sz="2000">
          <a:solidFill>
            <a:schemeClr val="bg2"/>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bg2"/>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75456" y="3435077"/>
            <a:ext cx="8001000" cy="1362075"/>
          </a:xfrm>
        </p:spPr>
        <p:txBody>
          <a:bodyPr/>
          <a:lstStyle/>
          <a:p>
            <a:pPr eaLnBrk="1" hangingPunct="1">
              <a:spcAft>
                <a:spcPts val="2400"/>
              </a:spcAft>
            </a:pPr>
            <a:r>
              <a:rPr lang="en-AU" sz="4200" dirty="0" smtClean="0">
                <a:latin typeface="Arial" pitchFamily="34" charset="0"/>
                <a:cs typeface="Arial" pitchFamily="34" charset="0"/>
              </a:rPr>
              <a:t>Creating a Training Culture</a:t>
            </a:r>
            <a:br>
              <a:rPr lang="en-AU" sz="4200" dirty="0" smtClean="0">
                <a:latin typeface="Arial" pitchFamily="34" charset="0"/>
                <a:cs typeface="Arial" pitchFamily="34" charset="0"/>
              </a:rPr>
            </a:br>
            <a:r>
              <a:rPr lang="en-AU" sz="3200" dirty="0" smtClean="0">
                <a:latin typeface="Arial" pitchFamily="34" charset="0"/>
                <a:cs typeface="Arial" pitchFamily="34" charset="0"/>
              </a:rPr>
              <a:t>Multiply Conference</a:t>
            </a:r>
            <a:r>
              <a:rPr lang="en-AU" sz="3200" dirty="0" smtClean="0">
                <a:latin typeface="Arial" pitchFamily="34" charset="0"/>
                <a:cs typeface="Arial" pitchFamily="34" charset="0"/>
              </a:rPr>
              <a:t/>
            </a:r>
            <a:br>
              <a:rPr lang="en-AU" sz="3200" dirty="0" smtClean="0">
                <a:latin typeface="Arial" pitchFamily="34" charset="0"/>
                <a:cs typeface="Arial" pitchFamily="34" charset="0"/>
              </a:rPr>
            </a:br>
            <a:r>
              <a:rPr lang="en-AU" sz="3200" dirty="0" smtClean="0">
                <a:latin typeface="Arial" pitchFamily="34" charset="0"/>
                <a:cs typeface="Arial" pitchFamily="34" charset="0"/>
              </a:rPr>
              <a:t>Ann St Presbyterian Church,</a:t>
            </a:r>
            <a:br>
              <a:rPr lang="en-AU" sz="3200" dirty="0" smtClean="0">
                <a:latin typeface="Arial" pitchFamily="34" charset="0"/>
                <a:cs typeface="Arial" pitchFamily="34" charset="0"/>
              </a:rPr>
            </a:br>
            <a:r>
              <a:rPr lang="en-AU" sz="3200" dirty="0" smtClean="0">
                <a:latin typeface="Arial" pitchFamily="34" charset="0"/>
                <a:cs typeface="Arial" pitchFamily="34" charset="0"/>
              </a:rPr>
              <a:t>Brisbane, QLD</a:t>
            </a:r>
            <a:r>
              <a:rPr lang="en-AU" sz="3200" dirty="0" smtClean="0">
                <a:latin typeface="Arial" pitchFamily="34" charset="0"/>
                <a:cs typeface="Arial" pitchFamily="34" charset="0"/>
              </a:rPr>
              <a:t/>
            </a:r>
            <a:br>
              <a:rPr lang="en-AU" sz="3200" dirty="0" smtClean="0">
                <a:latin typeface="Arial" pitchFamily="34" charset="0"/>
                <a:cs typeface="Arial" pitchFamily="34" charset="0"/>
              </a:rPr>
            </a:br>
            <a:r>
              <a:rPr lang="en-AU" sz="3200" dirty="0" smtClean="0">
                <a:latin typeface="Arial" pitchFamily="34" charset="0"/>
                <a:cs typeface="Arial" pitchFamily="34" charset="0"/>
              </a:rPr>
              <a:t>17</a:t>
            </a:r>
            <a:r>
              <a:rPr lang="en-AU" sz="3200" baseline="30000" dirty="0" smtClean="0">
                <a:latin typeface="Arial" pitchFamily="34" charset="0"/>
                <a:cs typeface="Arial" pitchFamily="34" charset="0"/>
              </a:rPr>
              <a:t>th</a:t>
            </a:r>
            <a:r>
              <a:rPr lang="en-AU" sz="3200" dirty="0" smtClean="0">
                <a:latin typeface="Arial" pitchFamily="34" charset="0"/>
                <a:cs typeface="Arial" pitchFamily="34" charset="0"/>
              </a:rPr>
              <a:t> May 2016.</a:t>
            </a:r>
            <a:endParaRPr lang="en-AU" sz="3200" dirty="0" smtClean="0">
              <a:latin typeface="Arial" pitchFamily="34" charset="0"/>
              <a:cs typeface="Arial" pitchFamily="34" charset="0"/>
            </a:endParaRPr>
          </a:p>
        </p:txBody>
      </p:sp>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2492896"/>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1.0  Set clear Ideals – (conviction)</a:t>
            </a:r>
            <a:r>
              <a:rPr lang="en-AU" sz="3600" kern="0" dirty="0" smtClean="0">
                <a:latin typeface="Arial" pitchFamily="34" charset="0"/>
                <a:cs typeface="Arial" pitchFamily="34" charset="0"/>
              </a:rPr>
              <a:t>:</a:t>
            </a:r>
          </a:p>
          <a:p>
            <a:pPr lvl="1" eaLnBrk="1" hangingPunct="1"/>
            <a:r>
              <a:rPr lang="en-AU" sz="2400" kern="0" dirty="0" smtClean="0">
                <a:latin typeface="Arial" pitchFamily="34" charset="0"/>
                <a:cs typeface="Arial" pitchFamily="34" charset="0"/>
              </a:rPr>
              <a:t>Diagrammatically</a:t>
            </a:r>
            <a:r>
              <a:rPr lang="en-AU" sz="2400" kern="0" dirty="0" smtClean="0">
                <a:latin typeface="Arial" pitchFamily="34" charset="0"/>
                <a:cs typeface="Arial" pitchFamily="34" charset="0"/>
              </a:rPr>
              <a:t>: page 85 “The Trellis and the Vine”</a:t>
            </a:r>
            <a:endParaRPr lang="en-AU" sz="2400" kern="0" dirty="0" smtClean="0">
              <a:latin typeface="Arial" pitchFamily="34" charset="0"/>
              <a:cs typeface="Arial" pitchFamily="34" charset="0"/>
            </a:endParaRPr>
          </a:p>
          <a:p>
            <a:pPr lvl="1" eaLnBrk="1" hangingPunct="1"/>
            <a:endParaRPr lang="en-AU" sz="3200" kern="0" dirty="0">
              <a:latin typeface="Arial" pitchFamily="34" charset="0"/>
              <a:cs typeface="Arial" pitchFamily="34" charset="0"/>
            </a:endParaRPr>
          </a:p>
          <a:p>
            <a:pPr lvl="1" eaLnBrk="1" hangingPunct="1"/>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0504" t="50000" r="53991" b="6911"/>
          <a:stretch/>
        </p:blipFill>
        <p:spPr>
          <a:xfrm rot="16200000">
            <a:off x="3378109" y="878474"/>
            <a:ext cx="2428011" cy="5800869"/>
          </a:xfrm>
          <a:prstGeom prst="rect">
            <a:avLst/>
          </a:prstGeom>
          <a:ln w="12700">
            <a:solidFill>
              <a:schemeClr val="bg1">
                <a:lumMod val="50000"/>
              </a:schemeClr>
            </a:solidFill>
          </a:ln>
        </p:spPr>
      </p:pic>
    </p:spTree>
    <p:extLst>
      <p:ext uri="{BB962C8B-B14F-4D97-AF65-F5344CB8AC3E}">
        <p14:creationId xmlns:p14="http://schemas.microsoft.com/office/powerpoint/2010/main" val="2730779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490861"/>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a:latin typeface="Arial" pitchFamily="34" charset="0"/>
                <a:cs typeface="Arial" pitchFamily="34" charset="0"/>
              </a:rPr>
              <a:t>2</a:t>
            </a:r>
            <a:r>
              <a:rPr lang="en-AU" sz="3600" kern="0" dirty="0" smtClean="0">
                <a:latin typeface="Arial" pitchFamily="34" charset="0"/>
                <a:cs typeface="Arial" pitchFamily="34" charset="0"/>
              </a:rPr>
              <a:t>.0  Audit your people </a:t>
            </a:r>
            <a:r>
              <a:rPr lang="en-AU" sz="3600" kern="0" dirty="0" smtClean="0">
                <a:latin typeface="Arial" pitchFamily="34" charset="0"/>
                <a:cs typeface="Arial" pitchFamily="34" charset="0"/>
              </a:rPr>
              <a:t>:</a:t>
            </a:r>
          </a:p>
          <a:p>
            <a:pPr lvl="1" eaLnBrk="1" hangingPunct="1"/>
            <a:r>
              <a:rPr lang="en-AU" sz="2400" kern="0" dirty="0" smtClean="0">
                <a:latin typeface="Arial" pitchFamily="34" charset="0"/>
                <a:cs typeface="Arial" pitchFamily="34" charset="0"/>
              </a:rPr>
              <a:t>Tool: page 87 of “The Trellis and the Vine”</a:t>
            </a:r>
            <a:endParaRPr lang="en-AU" sz="24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3083" t="48307" r="4339"/>
          <a:stretch/>
        </p:blipFill>
        <p:spPr>
          <a:xfrm rot="16200000">
            <a:off x="2731108" y="1156060"/>
            <a:ext cx="3528392" cy="6058048"/>
          </a:xfrm>
          <a:prstGeom prst="rect">
            <a:avLst/>
          </a:prstGeom>
          <a:ln>
            <a:solidFill>
              <a:schemeClr val="bg1">
                <a:lumMod val="50000"/>
              </a:schemeClr>
            </a:solidFill>
          </a:ln>
        </p:spPr>
      </p:pic>
    </p:spTree>
    <p:extLst>
      <p:ext uri="{BB962C8B-B14F-4D97-AF65-F5344CB8AC3E}">
        <p14:creationId xmlns:p14="http://schemas.microsoft.com/office/powerpoint/2010/main" val="2617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30163" y="1556792"/>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a:latin typeface="Arial" pitchFamily="34" charset="0"/>
                <a:cs typeface="Arial" pitchFamily="34" charset="0"/>
              </a:rPr>
              <a:t>3</a:t>
            </a:r>
            <a:r>
              <a:rPr lang="en-AU" sz="3600" kern="0" dirty="0" smtClean="0">
                <a:latin typeface="Arial" pitchFamily="34" charset="0"/>
                <a:cs typeface="Arial" pitchFamily="34" charset="0"/>
              </a:rPr>
              <a:t>.0  Set up a clear training pipeline</a:t>
            </a:r>
            <a:endParaRPr lang="en-AU" sz="3200" kern="0" dirty="0">
              <a:latin typeface="Arial" pitchFamily="34" charset="0"/>
              <a:cs typeface="Arial" pitchFamily="34" charset="0"/>
            </a:endParaRPr>
          </a:p>
          <a:p>
            <a:pPr lvl="1" eaLnBrk="1" hangingPunct="1"/>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7227" t="4502" r="16206"/>
          <a:stretch/>
        </p:blipFill>
        <p:spPr>
          <a:xfrm rot="16200000">
            <a:off x="3686226" y="-1245758"/>
            <a:ext cx="1584178" cy="8053371"/>
          </a:xfrm>
          <a:prstGeom prst="rect">
            <a:avLst/>
          </a:prstGeom>
          <a:ln w="28575">
            <a:solidFill>
              <a:schemeClr val="bg1">
                <a:lumMod val="50000"/>
              </a:schemeClr>
            </a:solidFill>
          </a:ln>
        </p:spPr>
      </p:pic>
      <p:sp>
        <p:nvSpPr>
          <p:cNvPr id="7" name="Rectangle 2"/>
          <p:cNvSpPr txBox="1">
            <a:spLocks noChangeArrowheads="1"/>
          </p:cNvSpPr>
          <p:nvPr/>
        </p:nvSpPr>
        <p:spPr bwMode="auto">
          <a:xfrm>
            <a:off x="649940" y="4515197"/>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marL="711200" indent="-711200" eaLnBrk="1" hangingPunct="1">
              <a:buFont typeface="Arial" panose="020B0604020202020204" pitchFamily="34" charset="0"/>
              <a:buChar char="•"/>
            </a:pPr>
            <a:r>
              <a:rPr lang="en-AU" sz="3200" kern="0" dirty="0" smtClean="0">
                <a:latin typeface="Arial" pitchFamily="34" charset="0"/>
                <a:cs typeface="Arial" pitchFamily="34" charset="0"/>
              </a:rPr>
              <a:t>Pipelines improve diagnosis</a:t>
            </a:r>
          </a:p>
          <a:p>
            <a:pPr marL="711200" indent="-711200" eaLnBrk="1" hangingPunct="1">
              <a:buFont typeface="Arial" panose="020B0604020202020204" pitchFamily="34" charset="0"/>
              <a:buChar char="•"/>
            </a:pPr>
            <a:r>
              <a:rPr lang="en-AU" sz="3200" kern="0" dirty="0" smtClean="0">
                <a:latin typeface="Arial" pitchFamily="34" charset="0"/>
                <a:cs typeface="Arial" pitchFamily="34" charset="0"/>
              </a:rPr>
              <a:t>Pipelines = helpful referrals</a:t>
            </a:r>
          </a:p>
          <a:p>
            <a:pPr marL="711200" indent="-711200" eaLnBrk="1" hangingPunct="1">
              <a:buFont typeface="Arial" panose="020B0604020202020204" pitchFamily="34" charset="0"/>
              <a:buChar char="•"/>
            </a:pPr>
            <a:r>
              <a:rPr lang="en-AU" sz="3200" kern="0" dirty="0" smtClean="0">
                <a:latin typeface="Arial" pitchFamily="34" charset="0"/>
                <a:cs typeface="Arial" pitchFamily="34" charset="0"/>
              </a:rPr>
              <a:t>Pipelines keep people Learning Christ</a:t>
            </a:r>
          </a:p>
          <a:p>
            <a:pPr marL="711200" indent="-711200" eaLnBrk="1" hangingPunct="1">
              <a:buFont typeface="Arial" panose="020B0604020202020204" pitchFamily="34" charset="0"/>
              <a:buChar char="•"/>
            </a:pPr>
            <a:endParaRPr lang="en-AU" sz="3200" kern="0" dirty="0" smtClean="0">
              <a:latin typeface="Arial" pitchFamily="34" charset="0"/>
              <a:cs typeface="Arial" pitchFamily="34" charset="0"/>
            </a:endParaRPr>
          </a:p>
        </p:txBody>
      </p:sp>
    </p:spTree>
    <p:extLst>
      <p:ext uri="{BB962C8B-B14F-4D97-AF65-F5344CB8AC3E}">
        <p14:creationId xmlns:p14="http://schemas.microsoft.com/office/powerpoint/2010/main" val="959516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124744"/>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lnSpc>
                <a:spcPct val="150000"/>
              </a:lnSpc>
            </a:pPr>
            <a:r>
              <a:rPr lang="en-AU" sz="3600" kern="0" dirty="0" smtClean="0">
                <a:latin typeface="Arial" pitchFamily="34" charset="0"/>
                <a:cs typeface="Arial" pitchFamily="34" charset="0"/>
              </a:rPr>
              <a:t>4.0  Do it Yourself  – (competency)</a:t>
            </a:r>
            <a:r>
              <a:rPr lang="en-AU" sz="3600" kern="0" dirty="0" smtClean="0">
                <a:latin typeface="Arial" pitchFamily="34" charset="0"/>
                <a:cs typeface="Arial" pitchFamily="34" charset="0"/>
              </a:rPr>
              <a:t>:</a:t>
            </a:r>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462813" y="1117637"/>
            <a:ext cx="4206872" cy="5949282"/>
          </a:xfrm>
          <a:prstGeom prst="rect">
            <a:avLst/>
          </a:prstGeom>
          <a:ln w="28575">
            <a:solidFill>
              <a:schemeClr val="bg1">
                <a:lumMod val="50000"/>
              </a:schemeClr>
            </a:solidFill>
          </a:ln>
        </p:spPr>
      </p:pic>
    </p:spTree>
    <p:extLst>
      <p:ext uri="{BB962C8B-B14F-4D97-AF65-F5344CB8AC3E}">
        <p14:creationId xmlns:p14="http://schemas.microsoft.com/office/powerpoint/2010/main" val="343077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4803229"/>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marL="987425" indent="-987425" eaLnBrk="1" hangingPunct="1"/>
            <a:r>
              <a:rPr lang="en-AU" sz="3600" kern="0" dirty="0">
                <a:latin typeface="Arial" pitchFamily="34" charset="0"/>
                <a:cs typeface="Arial" pitchFamily="34" charset="0"/>
              </a:rPr>
              <a:t>5</a:t>
            </a:r>
            <a:r>
              <a:rPr lang="en-AU" sz="3600" kern="0" dirty="0" smtClean="0">
                <a:latin typeface="Arial" pitchFamily="34" charset="0"/>
                <a:cs typeface="Arial" pitchFamily="34" charset="0"/>
              </a:rPr>
              <a:t>.0  Train others to do what you do – (multiply)</a:t>
            </a:r>
            <a:r>
              <a:rPr lang="en-AU" sz="3600" kern="0" dirty="0" smtClean="0">
                <a:latin typeface="Arial" pitchFamily="34" charset="0"/>
                <a:cs typeface="Arial" pitchFamily="34" charset="0"/>
              </a:rPr>
              <a:t>:</a:t>
            </a:r>
          </a:p>
          <a:p>
            <a:pPr marL="1074738" lvl="1" indent="-617538" eaLnBrk="1" hangingPunct="1">
              <a:buFont typeface="Arial" panose="020B0604020202020204" pitchFamily="34" charset="0"/>
              <a:buChar char="•"/>
            </a:pPr>
            <a:r>
              <a:rPr lang="en-AU" sz="3200" kern="0" dirty="0" smtClean="0">
                <a:latin typeface="Arial" pitchFamily="34" charset="0"/>
                <a:cs typeface="Arial" pitchFamily="34" charset="0"/>
              </a:rPr>
              <a:t>Invest deeply in a few</a:t>
            </a:r>
          </a:p>
          <a:p>
            <a:pPr marL="1531938" lvl="2" indent="-617538" eaLnBrk="1" hangingPunct="1">
              <a:buFont typeface="Arial" panose="020B0604020202020204" pitchFamily="34" charset="0"/>
              <a:buChar char="•"/>
            </a:pPr>
            <a:r>
              <a:rPr lang="en-AU" sz="3200" kern="0" dirty="0" smtClean="0">
                <a:latin typeface="Arial" pitchFamily="34" charset="0"/>
                <a:cs typeface="Arial" pitchFamily="34" charset="0"/>
              </a:rPr>
              <a:t>Give people a go!</a:t>
            </a:r>
            <a:endParaRPr lang="en-AU" sz="3200" kern="0" dirty="0" smtClean="0">
              <a:latin typeface="Arial" pitchFamily="34" charset="0"/>
              <a:cs typeface="Arial" pitchFamily="34" charset="0"/>
            </a:endParaRPr>
          </a:p>
          <a:p>
            <a:pPr marL="1074738" lvl="1" indent="-617538" eaLnBrk="1" hangingPunct="1">
              <a:buFont typeface="Arial" panose="020B0604020202020204" pitchFamily="34" charset="0"/>
              <a:buChar char="•"/>
            </a:pPr>
            <a:r>
              <a:rPr lang="en-AU" sz="3200" kern="0" dirty="0" smtClean="0">
                <a:latin typeface="Arial" pitchFamily="34" charset="0"/>
                <a:cs typeface="Arial" pitchFamily="34" charset="0"/>
              </a:rPr>
              <a:t>“See one, do one, teach one”</a:t>
            </a:r>
          </a:p>
          <a:p>
            <a:pPr marL="1074738" lvl="1" indent="-617538" eaLnBrk="1" hangingPunct="1">
              <a:buFont typeface="Arial" panose="020B0604020202020204" pitchFamily="34" charset="0"/>
              <a:buChar char="•"/>
            </a:pPr>
            <a:r>
              <a:rPr lang="en-AU" sz="3200" kern="0" dirty="0" smtClean="0">
                <a:latin typeface="Arial" pitchFamily="34" charset="0"/>
                <a:cs typeface="Arial" pitchFamily="34" charset="0"/>
              </a:rPr>
              <a:t>How humans learn things:</a:t>
            </a:r>
          </a:p>
          <a:p>
            <a:pPr marL="1800225" lvl="1" indent="-617538" eaLnBrk="1" hangingPunct="1">
              <a:buFont typeface="Arial" panose="020B0604020202020204" pitchFamily="34" charset="0"/>
              <a:buChar char="•"/>
            </a:pPr>
            <a:r>
              <a:rPr lang="en-AU" sz="3200" kern="0" dirty="0" smtClean="0">
                <a:latin typeface="Arial" pitchFamily="34" charset="0"/>
                <a:cs typeface="Arial" pitchFamily="34" charset="0"/>
              </a:rPr>
              <a:t>70% - on the job</a:t>
            </a:r>
          </a:p>
          <a:p>
            <a:pPr marL="1800225" lvl="1" indent="-617538" eaLnBrk="1" hangingPunct="1">
              <a:buFont typeface="Arial" panose="020B0604020202020204" pitchFamily="34" charset="0"/>
              <a:buChar char="•"/>
            </a:pPr>
            <a:r>
              <a:rPr lang="en-AU" sz="3200" kern="0" dirty="0" smtClean="0">
                <a:latin typeface="Arial" pitchFamily="34" charset="0"/>
                <a:cs typeface="Arial" pitchFamily="34" charset="0"/>
              </a:rPr>
              <a:t>20% - by mentoring</a:t>
            </a:r>
          </a:p>
          <a:p>
            <a:pPr marL="1800225" lvl="1" indent="-617538" eaLnBrk="1" hangingPunct="1">
              <a:buFont typeface="Arial" panose="020B0604020202020204" pitchFamily="34" charset="0"/>
              <a:buChar char="•"/>
            </a:pPr>
            <a:r>
              <a:rPr lang="en-AU" sz="3200" kern="0" dirty="0" smtClean="0">
                <a:latin typeface="Arial" pitchFamily="34" charset="0"/>
                <a:cs typeface="Arial" pitchFamily="34" charset="0"/>
              </a:rPr>
              <a:t>10% - by formal training</a:t>
            </a:r>
          </a:p>
          <a:p>
            <a:pPr marL="1068388" indent="-617538" eaLnBrk="1" hangingPunct="1">
              <a:buFont typeface="Arial" panose="020B0604020202020204" pitchFamily="34" charset="0"/>
              <a:buChar char="•"/>
            </a:pPr>
            <a:r>
              <a:rPr lang="en-AU" sz="3200" kern="0" dirty="0" smtClean="0">
                <a:latin typeface="Arial" pitchFamily="34" charset="0"/>
                <a:cs typeface="Arial" pitchFamily="34" charset="0"/>
              </a:rPr>
              <a:t>“Don’t blame them, train them”.</a:t>
            </a:r>
            <a:endParaRPr lang="en-AU" sz="3200" kern="0" dirty="0" smtClean="0">
              <a:latin typeface="Arial" pitchFamily="34" charset="0"/>
              <a:cs typeface="Arial" pitchFamily="34" charset="0"/>
            </a:endParaRPr>
          </a:p>
        </p:txBody>
      </p:sp>
    </p:spTree>
    <p:extLst>
      <p:ext uri="{BB962C8B-B14F-4D97-AF65-F5344CB8AC3E}">
        <p14:creationId xmlns:p14="http://schemas.microsoft.com/office/powerpoint/2010/main" val="343077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634877"/>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marL="987425" indent="-987425" eaLnBrk="1" hangingPunct="1"/>
            <a:r>
              <a:rPr lang="en-AU" sz="3600" kern="0" dirty="0">
                <a:latin typeface="Arial" pitchFamily="34" charset="0"/>
                <a:cs typeface="Arial" pitchFamily="34" charset="0"/>
              </a:rPr>
              <a:t>6</a:t>
            </a:r>
            <a:r>
              <a:rPr lang="en-AU" sz="3600" kern="0" dirty="0" smtClean="0">
                <a:latin typeface="Arial" pitchFamily="34" charset="0"/>
                <a:cs typeface="Arial" pitchFamily="34" charset="0"/>
              </a:rPr>
              <a:t>.0  You can’t manage what you don’t measure:</a:t>
            </a:r>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spTree>
    <p:extLst>
      <p:ext uri="{BB962C8B-B14F-4D97-AF65-F5344CB8AC3E}">
        <p14:creationId xmlns:p14="http://schemas.microsoft.com/office/powerpoint/2010/main" val="343993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6099373"/>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marL="987425" indent="-987425" eaLnBrk="1" hangingPunct="1"/>
            <a:r>
              <a:rPr lang="en-AU" sz="3600" kern="0" dirty="0" smtClean="0">
                <a:latin typeface="Arial" pitchFamily="34" charset="0"/>
                <a:cs typeface="Arial" pitchFamily="34" charset="0"/>
              </a:rPr>
              <a:t>7.0  Continually Change Stuff:</a:t>
            </a:r>
          </a:p>
          <a:p>
            <a:pPr marL="711200" indent="-711200" eaLnBrk="1" hangingPunct="1">
              <a:buFont typeface="Arial" panose="020B0604020202020204" pitchFamily="34" charset="0"/>
              <a:buChar char="•"/>
            </a:pPr>
            <a:r>
              <a:rPr lang="en-AU" sz="3600" kern="0" dirty="0" smtClean="0">
                <a:latin typeface="Arial" pitchFamily="34" charset="0"/>
                <a:cs typeface="Arial" pitchFamily="34" charset="0"/>
              </a:rPr>
              <a:t>Hardly anything stays the same “ambiguity tolerance” is needed</a:t>
            </a:r>
          </a:p>
          <a:p>
            <a:pPr marL="711200" indent="-711200" eaLnBrk="1" hangingPunct="1">
              <a:buFont typeface="Arial" panose="020B0604020202020204" pitchFamily="34" charset="0"/>
              <a:buChar char="•"/>
            </a:pPr>
            <a:r>
              <a:rPr lang="en-AU" sz="3600" kern="0" dirty="0" smtClean="0">
                <a:latin typeface="Arial" pitchFamily="34" charset="0"/>
                <a:cs typeface="Arial" pitchFamily="34" charset="0"/>
              </a:rPr>
              <a:t>“10 in 2” helped me realise that there needs to be a three year cycle on outreach events (Public, group, personal)</a:t>
            </a:r>
            <a:endParaRPr lang="en-AU" sz="3600" kern="0" dirty="0" smtClean="0">
              <a:latin typeface="Arial" pitchFamily="34" charset="0"/>
              <a:cs typeface="Arial" pitchFamily="34" charset="0"/>
            </a:endParaRPr>
          </a:p>
          <a:p>
            <a:pPr marL="987425" indent="-987425" eaLnBrk="1" hangingPunct="1"/>
            <a:endParaRPr lang="en-AU" sz="3600" kern="0" dirty="0">
              <a:latin typeface="Arial" pitchFamily="34" charset="0"/>
              <a:cs typeface="Arial" pitchFamily="34" charset="0"/>
            </a:endParaRPr>
          </a:p>
          <a:p>
            <a:pPr marL="987425" indent="-987425" eaLnBrk="1" hangingPunct="1"/>
            <a:endParaRPr lang="en-AU" sz="3600" kern="0" dirty="0" smtClean="0">
              <a:latin typeface="Arial" pitchFamily="34" charset="0"/>
              <a:cs typeface="Arial" pitchFamily="34" charset="0"/>
            </a:endParaRPr>
          </a:p>
          <a:p>
            <a:pPr marL="987425" indent="-987425" eaLnBrk="1" hangingPunct="1"/>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spTree>
    <p:extLst>
      <p:ext uri="{BB962C8B-B14F-4D97-AF65-F5344CB8AC3E}">
        <p14:creationId xmlns:p14="http://schemas.microsoft.com/office/powerpoint/2010/main" val="2914682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3284984"/>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marL="987425" indent="-987425" eaLnBrk="1" hangingPunct="1"/>
            <a:r>
              <a:rPr lang="en-AU" sz="3600" kern="0" dirty="0" smtClean="0">
                <a:latin typeface="Arial" pitchFamily="34" charset="0"/>
                <a:cs typeface="Arial" pitchFamily="34" charset="0"/>
              </a:rPr>
              <a:t>Recommended Resources:</a:t>
            </a:r>
          </a:p>
          <a:p>
            <a:pPr marL="987425" indent="-987425" eaLnBrk="1" hangingPunct="1">
              <a:buFont typeface="Arial" panose="020B0604020202020204" pitchFamily="34" charset="0"/>
              <a:buChar char="•"/>
            </a:pPr>
            <a:r>
              <a:rPr lang="en-AU" sz="3600" kern="0" dirty="0" smtClean="0">
                <a:latin typeface="Arial" pitchFamily="34" charset="0"/>
                <a:cs typeface="Arial" pitchFamily="34" charset="0"/>
              </a:rPr>
              <a:t>The Vine Project</a:t>
            </a:r>
          </a:p>
          <a:p>
            <a:pPr marL="987425" indent="-987425" eaLnBrk="1" hangingPunct="1">
              <a:buFont typeface="Arial" panose="020B0604020202020204" pitchFamily="34" charset="0"/>
              <a:buChar char="•"/>
            </a:pPr>
            <a:endParaRPr lang="en-AU" sz="3600" kern="0" dirty="0">
              <a:latin typeface="Arial" pitchFamily="34" charset="0"/>
              <a:cs typeface="Arial" pitchFamily="34" charset="0"/>
            </a:endParaRPr>
          </a:p>
          <a:p>
            <a:pPr marL="987425" indent="-987425" eaLnBrk="1" hangingPunct="1"/>
            <a:endParaRPr lang="en-AU" sz="3600" kern="0" dirty="0" smtClean="0">
              <a:latin typeface="Arial" pitchFamily="34" charset="0"/>
              <a:cs typeface="Arial" pitchFamily="34" charset="0"/>
            </a:endParaRPr>
          </a:p>
          <a:p>
            <a:pPr marL="987425" indent="-987425" eaLnBrk="1" hangingPunct="1"/>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14338" name="Picture 2" descr="http://ecx.images-amazon.com/images/I/51h4IDtZaKL._SX315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492896"/>
            <a:ext cx="2058789" cy="324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3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75456" y="3003029"/>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4800" kern="0" dirty="0" smtClean="0">
                <a:latin typeface="Arial" pitchFamily="34" charset="0"/>
                <a:cs typeface="Arial" pitchFamily="34" charset="0"/>
              </a:rPr>
              <a:t>Question Time</a:t>
            </a:r>
          </a:p>
          <a:p>
            <a:pPr eaLnBrk="1" hangingPunct="1"/>
            <a:endParaRPr lang="en-AU" sz="4800" kern="0" dirty="0">
              <a:latin typeface="Arial" pitchFamily="34" charset="0"/>
              <a:cs typeface="Arial" pitchFamily="34" charset="0"/>
            </a:endParaRPr>
          </a:p>
        </p:txBody>
      </p:sp>
    </p:spTree>
    <p:extLst>
      <p:ext uri="{BB962C8B-B14F-4D97-AF65-F5344CB8AC3E}">
        <p14:creationId xmlns:p14="http://schemas.microsoft.com/office/powerpoint/2010/main" val="1547803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75456" y="3435077"/>
            <a:ext cx="8001000" cy="1362075"/>
          </a:xfrm>
        </p:spPr>
        <p:txBody>
          <a:bodyPr/>
          <a:lstStyle/>
          <a:p>
            <a:pPr eaLnBrk="1" hangingPunct="1">
              <a:spcAft>
                <a:spcPts val="2400"/>
              </a:spcAft>
            </a:pPr>
            <a:r>
              <a:rPr lang="en-AU" sz="4200" dirty="0" smtClean="0">
                <a:latin typeface="Arial" pitchFamily="34" charset="0"/>
                <a:cs typeface="Arial" pitchFamily="34" charset="0"/>
              </a:rPr>
              <a:t>Creating a Training Culture</a:t>
            </a:r>
            <a:br>
              <a:rPr lang="en-AU" sz="4200" dirty="0" smtClean="0">
                <a:latin typeface="Arial" pitchFamily="34" charset="0"/>
                <a:cs typeface="Arial" pitchFamily="34" charset="0"/>
              </a:rPr>
            </a:br>
            <a:r>
              <a:rPr lang="en-AU" sz="3200" dirty="0" smtClean="0">
                <a:latin typeface="Arial" pitchFamily="34" charset="0"/>
                <a:cs typeface="Arial" pitchFamily="34" charset="0"/>
              </a:rPr>
              <a:t>Multiply Conference</a:t>
            </a:r>
            <a:r>
              <a:rPr lang="en-AU" sz="3200" dirty="0" smtClean="0">
                <a:latin typeface="Arial" pitchFamily="34" charset="0"/>
                <a:cs typeface="Arial" pitchFamily="34" charset="0"/>
              </a:rPr>
              <a:t/>
            </a:r>
            <a:br>
              <a:rPr lang="en-AU" sz="3200" dirty="0" smtClean="0">
                <a:latin typeface="Arial" pitchFamily="34" charset="0"/>
                <a:cs typeface="Arial" pitchFamily="34" charset="0"/>
              </a:rPr>
            </a:br>
            <a:r>
              <a:rPr lang="en-AU" sz="3200" dirty="0" smtClean="0">
                <a:latin typeface="Arial" pitchFamily="34" charset="0"/>
                <a:cs typeface="Arial" pitchFamily="34" charset="0"/>
              </a:rPr>
              <a:t>Ann St Presbyterian Church,</a:t>
            </a:r>
            <a:br>
              <a:rPr lang="en-AU" sz="3200" dirty="0" smtClean="0">
                <a:latin typeface="Arial" pitchFamily="34" charset="0"/>
                <a:cs typeface="Arial" pitchFamily="34" charset="0"/>
              </a:rPr>
            </a:br>
            <a:r>
              <a:rPr lang="en-AU" sz="3200" dirty="0" smtClean="0">
                <a:latin typeface="Arial" pitchFamily="34" charset="0"/>
                <a:cs typeface="Arial" pitchFamily="34" charset="0"/>
              </a:rPr>
              <a:t>Brisbane, QLD</a:t>
            </a:r>
            <a:r>
              <a:rPr lang="en-AU" sz="3200" dirty="0" smtClean="0">
                <a:latin typeface="Arial" pitchFamily="34" charset="0"/>
                <a:cs typeface="Arial" pitchFamily="34" charset="0"/>
              </a:rPr>
              <a:t/>
            </a:r>
            <a:br>
              <a:rPr lang="en-AU" sz="3200" dirty="0" smtClean="0">
                <a:latin typeface="Arial" pitchFamily="34" charset="0"/>
                <a:cs typeface="Arial" pitchFamily="34" charset="0"/>
              </a:rPr>
            </a:br>
            <a:r>
              <a:rPr lang="en-AU" sz="3200" dirty="0" smtClean="0">
                <a:latin typeface="Arial" pitchFamily="34" charset="0"/>
                <a:cs typeface="Arial" pitchFamily="34" charset="0"/>
              </a:rPr>
              <a:t>17</a:t>
            </a:r>
            <a:r>
              <a:rPr lang="en-AU" sz="3200" baseline="30000" dirty="0" smtClean="0">
                <a:latin typeface="Arial" pitchFamily="34" charset="0"/>
                <a:cs typeface="Arial" pitchFamily="34" charset="0"/>
              </a:rPr>
              <a:t>th</a:t>
            </a:r>
            <a:r>
              <a:rPr lang="en-AU" sz="3200" dirty="0" smtClean="0">
                <a:latin typeface="Arial" pitchFamily="34" charset="0"/>
                <a:cs typeface="Arial" pitchFamily="34" charset="0"/>
              </a:rPr>
              <a:t> May 2016.</a:t>
            </a:r>
            <a:endParaRPr lang="en-AU" sz="3200" dirty="0" smtClean="0">
              <a:latin typeface="Arial" pitchFamily="34" charset="0"/>
              <a:cs typeface="Arial" pitchFamily="34" charset="0"/>
            </a:endParaRPr>
          </a:p>
        </p:txBody>
      </p:sp>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6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124744"/>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lnSpc>
                <a:spcPct val="150000"/>
              </a:lnSpc>
            </a:pPr>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Australia</a:t>
            </a:r>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262691" y="1014101"/>
            <a:ext cx="4148141" cy="5866227"/>
          </a:xfrm>
          <a:prstGeom prst="rect">
            <a:avLst/>
          </a:prstGeom>
        </p:spPr>
      </p:pic>
    </p:spTree>
    <p:extLst>
      <p:ext uri="{BB962C8B-B14F-4D97-AF65-F5344CB8AC3E}">
        <p14:creationId xmlns:p14="http://schemas.microsoft.com/office/powerpoint/2010/main" val="94644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124744"/>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lnSpc>
                <a:spcPct val="150000"/>
              </a:lnSpc>
            </a:pPr>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The Church</a:t>
            </a:r>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262691" y="1014101"/>
            <a:ext cx="4148141" cy="5866227"/>
          </a:xfrm>
          <a:prstGeom prst="rect">
            <a:avLst/>
          </a:prstGeom>
        </p:spPr>
      </p:pic>
    </p:spTree>
    <p:extLst>
      <p:ext uri="{BB962C8B-B14F-4D97-AF65-F5344CB8AC3E}">
        <p14:creationId xmlns:p14="http://schemas.microsoft.com/office/powerpoint/2010/main" val="41774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4659213"/>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The Church</a:t>
            </a:r>
          </a:p>
          <a:p>
            <a:pPr eaLnBrk="1" hangingPunct="1"/>
            <a:r>
              <a:rPr lang="en-AU" sz="3600" i="1" kern="0" dirty="0" smtClean="0">
                <a:latin typeface="Arial" pitchFamily="34" charset="0"/>
                <a:cs typeface="Arial" pitchFamily="34" charset="0"/>
              </a:rPr>
              <a:t>Quantity</a:t>
            </a:r>
            <a:endParaRPr lang="en-AU" sz="3600" i="1" kern="0" dirty="0" smtClean="0">
              <a:latin typeface="Arial" pitchFamily="34" charset="0"/>
              <a:cs typeface="Arial" pitchFamily="34" charset="0"/>
            </a:endParaRPr>
          </a:p>
          <a:p>
            <a:pPr marL="571500" indent="-571500" eaLnBrk="1" hangingPunct="1">
              <a:buFont typeface="Arial" panose="020B0604020202020204" pitchFamily="34" charset="0"/>
              <a:buChar char="•"/>
            </a:pPr>
            <a:r>
              <a:rPr lang="en-AU" sz="3200" kern="0" dirty="0" smtClean="0">
                <a:latin typeface="Arial" pitchFamily="34" charset="0"/>
                <a:cs typeface="Arial" pitchFamily="34" charset="0"/>
              </a:rPr>
              <a:t>McCrindle – 1 x DMD / 125 Aussies</a:t>
            </a:r>
          </a:p>
          <a:p>
            <a:pPr marL="571500" indent="-571500" eaLnBrk="1" hangingPunct="1">
              <a:buFont typeface="Arial" panose="020B0604020202020204" pitchFamily="34" charset="0"/>
              <a:buChar char="•"/>
            </a:pPr>
            <a:r>
              <a:rPr lang="en-AU" sz="3200" kern="0" dirty="0" smtClean="0">
                <a:latin typeface="Arial" pitchFamily="34" charset="0"/>
                <a:cs typeface="Arial" pitchFamily="34" charset="0"/>
              </a:rPr>
              <a:t>The number of 15 year olds leaving the church has increased from 10% to 35% in the last 10 years</a:t>
            </a:r>
          </a:p>
          <a:p>
            <a:pPr marL="571500" indent="-571500" eaLnBrk="1" hangingPunct="1">
              <a:buFont typeface="Arial" panose="020B0604020202020204" pitchFamily="34" charset="0"/>
              <a:buChar char="•"/>
            </a:pPr>
            <a:r>
              <a:rPr lang="en-AU" sz="3200" kern="0" dirty="0" smtClean="0">
                <a:latin typeface="Arial" pitchFamily="34" charset="0"/>
                <a:cs typeface="Arial" pitchFamily="34" charset="0"/>
              </a:rPr>
              <a:t>Anglican Diocese of Sydney (2002-2012) grew 0.5%</a:t>
            </a:r>
            <a:endParaRPr lang="en-AU" sz="32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spTree>
    <p:extLst>
      <p:ext uri="{BB962C8B-B14F-4D97-AF65-F5344CB8AC3E}">
        <p14:creationId xmlns:p14="http://schemas.microsoft.com/office/powerpoint/2010/main" val="73717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1556792"/>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The Church</a:t>
            </a:r>
          </a:p>
          <a:p>
            <a:pPr eaLnBrk="1" hangingPunct="1"/>
            <a:r>
              <a:rPr lang="en-AU" sz="3600" i="1" kern="0" dirty="0" smtClean="0">
                <a:latin typeface="Arial" pitchFamily="34" charset="0"/>
                <a:cs typeface="Arial" pitchFamily="34" charset="0"/>
              </a:rPr>
              <a:t>Quality</a:t>
            </a:r>
            <a:endParaRPr lang="en-AU" sz="3600" i="1"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pic>
        <p:nvPicPr>
          <p:cNvPr id="3074" name="Picture 2" descr="https://www.navigators.org/www_navigators_org/media/navigators/tools/Resources/whe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508932"/>
            <a:ext cx="3528392" cy="351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5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3933056"/>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Summary</a:t>
            </a:r>
            <a:endParaRPr lang="en-AU" sz="3600" kern="0" dirty="0" smtClean="0">
              <a:latin typeface="Arial" pitchFamily="34" charset="0"/>
              <a:cs typeface="Arial" pitchFamily="34" charset="0"/>
            </a:endParaRPr>
          </a:p>
          <a:p>
            <a:pPr marL="1200150" lvl="1" indent="-742950" eaLnBrk="1" hangingPunct="1">
              <a:buFont typeface="+mj-lt"/>
              <a:buAutoNum type="arabicPeriod"/>
            </a:pPr>
            <a:r>
              <a:rPr lang="en-AU" sz="3200" kern="0" dirty="0" smtClean="0">
                <a:latin typeface="Arial" pitchFamily="34" charset="0"/>
                <a:cs typeface="Arial" pitchFamily="34" charset="0"/>
              </a:rPr>
              <a:t>We are not reaching everyday Australians with the Gospel</a:t>
            </a:r>
          </a:p>
          <a:p>
            <a:pPr marL="1657350" lvl="2" indent="-742950" eaLnBrk="1" hangingPunct="1">
              <a:buFont typeface="+mj-lt"/>
              <a:buAutoNum type="alphaLcParenR"/>
            </a:pPr>
            <a:r>
              <a:rPr lang="en-AU" sz="3200" kern="0" dirty="0" smtClean="0">
                <a:latin typeface="Arial" pitchFamily="34" charset="0"/>
                <a:cs typeface="Arial" pitchFamily="34" charset="0"/>
              </a:rPr>
              <a:t>Why? We have a training culture problem in the Church</a:t>
            </a:r>
          </a:p>
          <a:p>
            <a:pPr marL="2114550" lvl="3" indent="-742950" eaLnBrk="1" hangingPunct="1">
              <a:buFont typeface="+mj-lt"/>
              <a:buAutoNum type="romanLcPeriod"/>
            </a:pPr>
            <a:r>
              <a:rPr lang="en-AU" sz="2800" kern="0" dirty="0" smtClean="0">
                <a:latin typeface="Arial" pitchFamily="34" charset="0"/>
                <a:cs typeface="Arial" pitchFamily="34" charset="0"/>
              </a:rPr>
              <a:t>Why? Partly because </a:t>
            </a:r>
            <a:r>
              <a:rPr lang="en-AU" sz="2800" kern="0" dirty="0">
                <a:latin typeface="Arial" pitchFamily="34" charset="0"/>
                <a:cs typeface="Arial" pitchFamily="34" charset="0"/>
              </a:rPr>
              <a:t>w</a:t>
            </a:r>
            <a:r>
              <a:rPr lang="en-AU" sz="2800" kern="0" dirty="0" smtClean="0">
                <a:latin typeface="Arial" pitchFamily="34" charset="0"/>
                <a:cs typeface="Arial" pitchFamily="34" charset="0"/>
              </a:rPr>
              <a:t>e have a training culture problem in our society</a:t>
            </a:r>
            <a:endParaRPr lang="en-AU" sz="2800" kern="0" dirty="0" smtClean="0">
              <a:latin typeface="Arial" pitchFamily="34" charset="0"/>
              <a:cs typeface="Arial" pitchFamily="34" charset="0"/>
            </a:endParaRPr>
          </a:p>
        </p:txBody>
      </p:sp>
    </p:spTree>
    <p:extLst>
      <p:ext uri="{BB962C8B-B14F-4D97-AF65-F5344CB8AC3E}">
        <p14:creationId xmlns:p14="http://schemas.microsoft.com/office/powerpoint/2010/main" val="1198605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476672"/>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The State of Play</a:t>
            </a:r>
            <a:r>
              <a:rPr lang="en-AU" sz="3600" kern="0" dirty="0" smtClean="0">
                <a:latin typeface="Arial" pitchFamily="34" charset="0"/>
                <a:cs typeface="Arial" pitchFamily="34" charset="0"/>
              </a:rPr>
              <a:t>: Summary</a:t>
            </a:r>
            <a:endParaRPr lang="en-AU" sz="3600" kern="0" dirty="0" smtClean="0">
              <a:latin typeface="Arial" pitchFamily="34" charset="0"/>
              <a:cs typeface="Arial" pitchFamily="34" charset="0"/>
            </a:endParaRPr>
          </a:p>
        </p:txBody>
      </p:sp>
      <p:pic>
        <p:nvPicPr>
          <p:cNvPr id="5" name="Picture 2" descr="http://sd.keepcalm-o-matic.co.uk/i-w600/keep-calm-and-trust-jesus-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704" y="2060848"/>
            <a:ext cx="3274183" cy="381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51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75456" y="1922909"/>
            <a:ext cx="8001000" cy="1362075"/>
          </a:xfrm>
        </p:spPr>
        <p:txBody>
          <a:bodyPr/>
          <a:lstStyle/>
          <a:p>
            <a:pPr eaLnBrk="1" hangingPunct="1">
              <a:spcAft>
                <a:spcPts val="2400"/>
              </a:spcAft>
            </a:pPr>
            <a:r>
              <a:rPr lang="en-AU" sz="4200" dirty="0" smtClean="0">
                <a:latin typeface="Arial" pitchFamily="34" charset="0"/>
                <a:cs typeface="Arial" pitchFamily="34" charset="0"/>
              </a:rPr>
              <a:t>Creating a Training Culture</a:t>
            </a:r>
            <a:br>
              <a:rPr lang="en-AU" sz="4200" dirty="0" smtClean="0">
                <a:latin typeface="Arial" pitchFamily="34" charset="0"/>
                <a:cs typeface="Arial" pitchFamily="34" charset="0"/>
              </a:rPr>
            </a:br>
            <a:r>
              <a:rPr lang="en-AU" sz="4200" dirty="0" smtClean="0">
                <a:latin typeface="Arial" pitchFamily="34" charset="0"/>
                <a:cs typeface="Arial" pitchFamily="34" charset="0"/>
              </a:rPr>
              <a:t/>
            </a:r>
            <a:br>
              <a:rPr lang="en-AU" sz="4200" dirty="0" smtClean="0">
                <a:latin typeface="Arial" pitchFamily="34" charset="0"/>
                <a:cs typeface="Arial" pitchFamily="34" charset="0"/>
              </a:rPr>
            </a:br>
            <a:r>
              <a:rPr lang="en-AU" sz="3200" dirty="0" smtClean="0">
                <a:latin typeface="Arial" pitchFamily="34" charset="0"/>
                <a:cs typeface="Arial" pitchFamily="34" charset="0"/>
              </a:rPr>
              <a:t>Six Steps that might help</a:t>
            </a:r>
            <a:r>
              <a:rPr lang="en-AU" sz="3200" dirty="0" smtClean="0">
                <a:latin typeface="Arial" pitchFamily="34" charset="0"/>
                <a:cs typeface="Arial" pitchFamily="34" charset="0"/>
              </a:rPr>
              <a:t>.</a:t>
            </a:r>
            <a:endParaRPr lang="en-AU" sz="3200" dirty="0" smtClean="0">
              <a:latin typeface="Arial" pitchFamily="34" charset="0"/>
              <a:cs typeface="Arial" pitchFamily="34" charset="0"/>
            </a:endParaRPr>
          </a:p>
        </p:txBody>
      </p:sp>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0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MTS Plain Logo.pd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91" b="23465"/>
          <a:stretch/>
        </p:blipFill>
        <p:spPr bwMode="auto">
          <a:xfrm>
            <a:off x="179512" y="44624"/>
            <a:ext cx="28241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evchurch.info/wp-content/uploads/2015/03/Web_Gene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36825"/>
            <a:ext cx="1754907" cy="787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9940" y="5019253"/>
            <a:ext cx="8001000" cy="1362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2pPr>
            <a:lvl3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3pPr>
            <a:lvl4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4pPr>
            <a:lvl5pPr algn="l" rtl="0" eaLnBrk="0" fontAlgn="base" hangingPunct="0">
              <a:spcBef>
                <a:spcPct val="0"/>
              </a:spcBef>
              <a:spcAft>
                <a:spcPct val="0"/>
              </a:spcAft>
              <a:defRPr sz="4000">
                <a:solidFill>
                  <a:schemeClr val="bg2"/>
                </a:solidFill>
                <a:latin typeface="Helvetica Neue Light" pitchFamily="1" charset="0"/>
                <a:ea typeface="ＭＳ Ｐゴシック" pitchFamily="34" charset="-128"/>
              </a:defRPr>
            </a:lvl5pPr>
            <a:lvl6pPr marL="457200" algn="l" rtl="0" fontAlgn="base">
              <a:spcBef>
                <a:spcPct val="0"/>
              </a:spcBef>
              <a:spcAft>
                <a:spcPct val="0"/>
              </a:spcAft>
              <a:defRPr sz="4000">
                <a:solidFill>
                  <a:schemeClr val="bg2"/>
                </a:solidFill>
                <a:latin typeface="Helvetica Neue Light" pitchFamily="1" charset="0"/>
                <a:ea typeface="ＭＳ Ｐゴシック" pitchFamily="1" charset="-128"/>
              </a:defRPr>
            </a:lvl6pPr>
            <a:lvl7pPr marL="914400" algn="l" rtl="0" fontAlgn="base">
              <a:spcBef>
                <a:spcPct val="0"/>
              </a:spcBef>
              <a:spcAft>
                <a:spcPct val="0"/>
              </a:spcAft>
              <a:defRPr sz="4000">
                <a:solidFill>
                  <a:schemeClr val="bg2"/>
                </a:solidFill>
                <a:latin typeface="Helvetica Neue Light" pitchFamily="1" charset="0"/>
                <a:ea typeface="ＭＳ Ｐゴシック" pitchFamily="1" charset="-128"/>
              </a:defRPr>
            </a:lvl7pPr>
            <a:lvl8pPr marL="1371600" algn="l" rtl="0" fontAlgn="base">
              <a:spcBef>
                <a:spcPct val="0"/>
              </a:spcBef>
              <a:spcAft>
                <a:spcPct val="0"/>
              </a:spcAft>
              <a:defRPr sz="4000">
                <a:solidFill>
                  <a:schemeClr val="bg2"/>
                </a:solidFill>
                <a:latin typeface="Helvetica Neue Light" pitchFamily="1" charset="0"/>
                <a:ea typeface="ＭＳ Ｐゴシック" pitchFamily="1" charset="-128"/>
              </a:defRPr>
            </a:lvl8pPr>
            <a:lvl9pPr marL="1828800" algn="l" rtl="0" fontAlgn="base">
              <a:spcBef>
                <a:spcPct val="0"/>
              </a:spcBef>
              <a:spcAft>
                <a:spcPct val="0"/>
              </a:spcAft>
              <a:defRPr sz="4000">
                <a:solidFill>
                  <a:schemeClr val="bg2"/>
                </a:solidFill>
                <a:latin typeface="Helvetica Neue Light" pitchFamily="1" charset="0"/>
                <a:ea typeface="ＭＳ Ｐゴシック" pitchFamily="1" charset="-128"/>
              </a:defRPr>
            </a:lvl9pPr>
          </a:lstStyle>
          <a:p>
            <a:pPr eaLnBrk="1" hangingPunct="1"/>
            <a:r>
              <a:rPr lang="en-AU" sz="3600" kern="0" dirty="0" smtClean="0">
                <a:latin typeface="Arial" pitchFamily="34" charset="0"/>
                <a:cs typeface="Arial" pitchFamily="34" charset="0"/>
              </a:rPr>
              <a:t>1.0  Set clear Ideals – (conviction)</a:t>
            </a:r>
            <a:r>
              <a:rPr lang="en-AU" sz="3600" kern="0" dirty="0" smtClean="0">
                <a:latin typeface="Arial" pitchFamily="34" charset="0"/>
                <a:cs typeface="Arial" pitchFamily="34" charset="0"/>
              </a:rPr>
              <a:t>:</a:t>
            </a:r>
          </a:p>
          <a:p>
            <a:pPr lvl="1" eaLnBrk="1" hangingPunct="1"/>
            <a:r>
              <a:rPr lang="en-AU" sz="3200" kern="0" dirty="0" smtClean="0">
                <a:latin typeface="Arial" pitchFamily="34" charset="0"/>
                <a:cs typeface="Arial" pitchFamily="34" charset="0"/>
              </a:rPr>
              <a:t>1.1   Bible goals for people</a:t>
            </a:r>
          </a:p>
          <a:p>
            <a:pPr marL="1828800" lvl="3" indent="-457200" eaLnBrk="1" hangingPunct="1">
              <a:buFont typeface="Arial" panose="020B0604020202020204" pitchFamily="34" charset="0"/>
              <a:buChar char="•"/>
              <a:tabLst>
                <a:tab pos="1349375" algn="l"/>
              </a:tabLst>
            </a:pPr>
            <a:r>
              <a:rPr lang="en-AU" sz="3200" i="1" kern="0" dirty="0">
                <a:latin typeface="Arial" pitchFamily="34" charset="0"/>
                <a:cs typeface="Arial" pitchFamily="34" charset="0"/>
              </a:rPr>
              <a:t>Matthew </a:t>
            </a:r>
            <a:r>
              <a:rPr lang="en-AU" sz="3200" i="1" kern="0" dirty="0" smtClean="0">
                <a:latin typeface="Arial" pitchFamily="34" charset="0"/>
                <a:cs typeface="Arial" pitchFamily="34" charset="0"/>
              </a:rPr>
              <a:t>28:16-20</a:t>
            </a:r>
          </a:p>
          <a:p>
            <a:pPr marL="2343150" lvl="6" indent="-457200">
              <a:buFont typeface="Arial" panose="020B0604020202020204" pitchFamily="34" charset="0"/>
              <a:buChar char="•"/>
              <a:tabLst>
                <a:tab pos="2873375" algn="l"/>
              </a:tabLst>
            </a:pPr>
            <a:r>
              <a:rPr lang="en-AU" sz="3200" kern="0" dirty="0" smtClean="0">
                <a:latin typeface="Arial" pitchFamily="34" charset="0"/>
                <a:cs typeface="Arial" pitchFamily="34" charset="0"/>
              </a:rPr>
              <a:t>Moving people right</a:t>
            </a:r>
          </a:p>
          <a:p>
            <a:pPr marL="2343150" lvl="6" indent="-457200">
              <a:buFont typeface="Arial" panose="020B0604020202020204" pitchFamily="34" charset="0"/>
              <a:buChar char="•"/>
              <a:tabLst>
                <a:tab pos="2873375" algn="l"/>
              </a:tabLst>
            </a:pPr>
            <a:r>
              <a:rPr lang="en-AU" sz="3200" kern="0" dirty="0" smtClean="0">
                <a:latin typeface="Arial" pitchFamily="34" charset="0"/>
                <a:cs typeface="Arial" pitchFamily="34" charset="0"/>
              </a:rPr>
              <a:t>DMD</a:t>
            </a:r>
          </a:p>
          <a:p>
            <a:pPr marL="2343150" lvl="6" indent="-457200">
              <a:buFont typeface="Arial" panose="020B0604020202020204" pitchFamily="34" charset="0"/>
              <a:buChar char="•"/>
              <a:tabLst>
                <a:tab pos="2873375" algn="l"/>
              </a:tabLst>
            </a:pPr>
            <a:r>
              <a:rPr lang="en-AU" sz="3200" kern="0" dirty="0" smtClean="0">
                <a:latin typeface="Arial" pitchFamily="34" charset="0"/>
                <a:cs typeface="Arial" pitchFamily="34" charset="0"/>
              </a:rPr>
              <a:t>“Christ Learner” - TVP</a:t>
            </a:r>
          </a:p>
          <a:p>
            <a:pPr marL="1828800" lvl="3" indent="-457200" eaLnBrk="1" hangingPunct="1">
              <a:buFont typeface="Arial" panose="020B0604020202020204" pitchFamily="34" charset="0"/>
              <a:buChar char="•"/>
              <a:tabLst>
                <a:tab pos="1349375" algn="l"/>
              </a:tabLst>
            </a:pPr>
            <a:r>
              <a:rPr lang="en-AU" sz="3200" i="1" kern="0" dirty="0" smtClean="0">
                <a:latin typeface="Arial" pitchFamily="34" charset="0"/>
                <a:cs typeface="Arial" pitchFamily="34" charset="0"/>
              </a:rPr>
              <a:t>1 </a:t>
            </a:r>
            <a:r>
              <a:rPr lang="en-AU" sz="3200" i="1" kern="0" dirty="0" err="1" smtClean="0">
                <a:latin typeface="Arial" pitchFamily="34" charset="0"/>
                <a:cs typeface="Arial" pitchFamily="34" charset="0"/>
              </a:rPr>
              <a:t>Cor</a:t>
            </a:r>
            <a:r>
              <a:rPr lang="en-AU" sz="3200" i="1" kern="0" dirty="0" smtClean="0">
                <a:latin typeface="Arial" pitchFamily="34" charset="0"/>
                <a:cs typeface="Arial" pitchFamily="34" charset="0"/>
              </a:rPr>
              <a:t> 4:14-17</a:t>
            </a:r>
          </a:p>
          <a:p>
            <a:pPr marL="2343150" lvl="3" indent="-457200" eaLnBrk="1" hangingPunct="1">
              <a:buFont typeface="Arial" panose="020B0604020202020204" pitchFamily="34" charset="0"/>
              <a:buChar char="•"/>
              <a:tabLst>
                <a:tab pos="1349375" algn="l"/>
              </a:tabLst>
            </a:pPr>
            <a:r>
              <a:rPr lang="en-AU" sz="3200" kern="0" dirty="0" smtClean="0">
                <a:latin typeface="Arial" pitchFamily="34" charset="0"/>
                <a:cs typeface="Arial" pitchFamily="34" charset="0"/>
              </a:rPr>
              <a:t>“Way of life” in Christ</a:t>
            </a:r>
            <a:endParaRPr lang="en-AU" sz="3200" kern="0" dirty="0" smtClean="0">
              <a:latin typeface="Arial" pitchFamily="34" charset="0"/>
              <a:cs typeface="Arial" pitchFamily="34" charset="0"/>
            </a:endParaRPr>
          </a:p>
          <a:p>
            <a:pPr lvl="1" eaLnBrk="1" hangingPunct="1"/>
            <a:endParaRPr lang="en-AU" sz="3600" kern="0" dirty="0" smtClean="0">
              <a:latin typeface="Arial" pitchFamily="34" charset="0"/>
              <a:cs typeface="Arial" pitchFamily="34" charset="0"/>
            </a:endParaRPr>
          </a:p>
          <a:p>
            <a:pPr eaLnBrk="1" hangingPunct="1"/>
            <a:endParaRPr lang="en-AU" sz="3600" kern="0" dirty="0" smtClean="0">
              <a:latin typeface="Arial" pitchFamily="34" charset="0"/>
              <a:cs typeface="Arial" pitchFamily="34" charset="0"/>
            </a:endParaRPr>
          </a:p>
        </p:txBody>
      </p:sp>
    </p:spTree>
    <p:extLst>
      <p:ext uri="{BB962C8B-B14F-4D97-AF65-F5344CB8AC3E}">
        <p14:creationId xmlns:p14="http://schemas.microsoft.com/office/powerpoint/2010/main" val="16041566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Boston"/>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Neue Light"/>
        <a:ea typeface="ＭＳ Ｐゴシック"/>
        <a:cs typeface=""/>
      </a:majorFont>
      <a:minorFont>
        <a:latin typeface="Helvetica Neue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7313</TotalTime>
  <Words>1809</Words>
  <Application>Microsoft Office PowerPoint</Application>
  <PresentationFormat>On-screen Show (4:3)</PresentationFormat>
  <Paragraphs>156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Creating a Training Culture Multiply Conference Ann St Presbyterian Church, Brisbane, QLD 17th May 2016.</vt:lpstr>
      <vt:lpstr>PowerPoint Presentation</vt:lpstr>
      <vt:lpstr>PowerPoint Presentation</vt:lpstr>
      <vt:lpstr>PowerPoint Presentation</vt:lpstr>
      <vt:lpstr>PowerPoint Presentation</vt:lpstr>
      <vt:lpstr>PowerPoint Presentation</vt:lpstr>
      <vt:lpstr>PowerPoint Presentation</vt:lpstr>
      <vt:lpstr>Creating a Training Culture  Six Steps that might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Training Culture Multiply Conference Ann St Presbyterian Church, Brisbane, QLD 17th May 2016.</vt:lpstr>
    </vt:vector>
  </TitlesOfParts>
  <Company>Blue Dot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Mason</dc:creator>
  <cp:lastModifiedBy>Ben Pfahlert</cp:lastModifiedBy>
  <cp:revision>161</cp:revision>
  <cp:lastPrinted>2016-05-14T03:56:19Z</cp:lastPrinted>
  <dcterms:created xsi:type="dcterms:W3CDTF">2013-05-14T03:17:19Z</dcterms:created>
  <dcterms:modified xsi:type="dcterms:W3CDTF">2016-05-15T19:22:06Z</dcterms:modified>
</cp:coreProperties>
</file>